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74"/>
  </p:notesMasterIdLst>
  <p:sldIdLst>
    <p:sldId id="256" r:id="rId3"/>
    <p:sldId id="258" r:id="rId4"/>
    <p:sldId id="257" r:id="rId5"/>
    <p:sldId id="264" r:id="rId6"/>
    <p:sldId id="277" r:id="rId7"/>
    <p:sldId id="375" r:id="rId8"/>
    <p:sldId id="376" r:id="rId9"/>
    <p:sldId id="370" r:id="rId10"/>
    <p:sldId id="283" r:id="rId11"/>
    <p:sldId id="308" r:id="rId12"/>
    <p:sldId id="371" r:id="rId13"/>
    <p:sldId id="377" r:id="rId14"/>
    <p:sldId id="329" r:id="rId15"/>
    <p:sldId id="378" r:id="rId16"/>
    <p:sldId id="311" r:id="rId17"/>
    <p:sldId id="320" r:id="rId18"/>
    <p:sldId id="363" r:id="rId19"/>
    <p:sldId id="373" r:id="rId20"/>
    <p:sldId id="310" r:id="rId21"/>
    <p:sldId id="372" r:id="rId22"/>
    <p:sldId id="313" r:id="rId23"/>
    <p:sldId id="314" r:id="rId24"/>
    <p:sldId id="315" r:id="rId25"/>
    <p:sldId id="316" r:id="rId26"/>
    <p:sldId id="362" r:id="rId27"/>
    <p:sldId id="317" r:id="rId28"/>
    <p:sldId id="318" r:id="rId29"/>
    <p:sldId id="365" r:id="rId30"/>
    <p:sldId id="319" r:id="rId31"/>
    <p:sldId id="368" r:id="rId32"/>
    <p:sldId id="367" r:id="rId33"/>
    <p:sldId id="379" r:id="rId34"/>
    <p:sldId id="321" r:id="rId35"/>
    <p:sldId id="322" r:id="rId36"/>
    <p:sldId id="338" r:id="rId37"/>
    <p:sldId id="325" r:id="rId38"/>
    <p:sldId id="327" r:id="rId39"/>
    <p:sldId id="328" r:id="rId40"/>
    <p:sldId id="326" r:id="rId41"/>
    <p:sldId id="331" r:id="rId42"/>
    <p:sldId id="333" r:id="rId43"/>
    <p:sldId id="334" r:id="rId44"/>
    <p:sldId id="335" r:id="rId45"/>
    <p:sldId id="324" r:id="rId46"/>
    <p:sldId id="341" r:id="rId47"/>
    <p:sldId id="339" r:id="rId48"/>
    <p:sldId id="342" r:id="rId49"/>
    <p:sldId id="323" r:id="rId50"/>
    <p:sldId id="344" r:id="rId51"/>
    <p:sldId id="345" r:id="rId52"/>
    <p:sldId id="346" r:id="rId53"/>
    <p:sldId id="303" r:id="rId54"/>
    <p:sldId id="349" r:id="rId55"/>
    <p:sldId id="350" r:id="rId56"/>
    <p:sldId id="351" r:id="rId57"/>
    <p:sldId id="352" r:id="rId58"/>
    <p:sldId id="306" r:id="rId59"/>
    <p:sldId id="357" r:id="rId60"/>
    <p:sldId id="356" r:id="rId61"/>
    <p:sldId id="355" r:id="rId62"/>
    <p:sldId id="358" r:id="rId63"/>
    <p:sldId id="360" r:id="rId64"/>
    <p:sldId id="361" r:id="rId65"/>
    <p:sldId id="369" r:id="rId66"/>
    <p:sldId id="274" r:id="rId67"/>
    <p:sldId id="267" r:id="rId68"/>
    <p:sldId id="268" r:id="rId69"/>
    <p:sldId id="261" r:id="rId70"/>
    <p:sldId id="259" r:id="rId71"/>
    <p:sldId id="343" r:id="rId72"/>
    <p:sldId id="374" r:id="rId7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2CE5A97-F502-9B4F-9E4C-E64A13085052}">
          <p14:sldIdLst>
            <p14:sldId id="256"/>
          </p14:sldIdLst>
        </p14:section>
        <p14:section name="JS and ES" id="{F7698D71-BD7F-AE40-8F30-FC696F45CB7E}">
          <p14:sldIdLst>
            <p14:sldId id="258"/>
            <p14:sldId id="257"/>
          </p14:sldIdLst>
        </p14:section>
        <p14:section name="ES Building Blocks - Overview" id="{E3800453-D402-E647-8D54-51B238DCB60F}">
          <p14:sldIdLst>
            <p14:sldId id="264"/>
            <p14:sldId id="277"/>
          </p14:sldIdLst>
        </p14:section>
        <p14:section name="Source Code" id="{9ED84BAB-605C-B044-BBEC-BFAB789826C0}">
          <p14:sldIdLst>
            <p14:sldId id="375"/>
            <p14:sldId id="376"/>
          </p14:sldIdLst>
        </p14:section>
        <p14:section name="Variable Declarations" id="{6DBEFE67-FDE3-4DEE-828E-A92F605D2752}">
          <p14:sldIdLst>
            <p14:sldId id="370"/>
          </p14:sldIdLst>
        </p14:section>
        <p14:section name="DataTypes and data structures" id="{162A7C5C-1AEE-EC40-8E16-645B2E8D484A}">
          <p14:sldIdLst>
            <p14:sldId id="283"/>
            <p14:sldId id="308"/>
            <p14:sldId id="371"/>
            <p14:sldId id="377"/>
            <p14:sldId id="329"/>
            <p14:sldId id="378"/>
            <p14:sldId id="311"/>
            <p14:sldId id="320"/>
            <p14:sldId id="363"/>
            <p14:sldId id="373"/>
            <p14:sldId id="310"/>
            <p14:sldId id="372"/>
            <p14:sldId id="313"/>
            <p14:sldId id="314"/>
            <p14:sldId id="315"/>
            <p14:sldId id="316"/>
            <p14:sldId id="362"/>
            <p14:sldId id="317"/>
            <p14:sldId id="318"/>
            <p14:sldId id="365"/>
            <p14:sldId id="319"/>
          </p14:sldIdLst>
        </p14:section>
        <p14:section name="Binary Data" id="{31E700DD-D6CE-9040-A10A-5EFDB0A756BE}">
          <p14:sldIdLst>
            <p14:sldId id="368"/>
            <p14:sldId id="367"/>
          </p14:sldIdLst>
        </p14:section>
        <p14:section name="Coercion" id="{D96E21DA-B5AD-4307-8960-EB6BB2043CA7}">
          <p14:sldIdLst>
            <p14:sldId id="379"/>
            <p14:sldId id="321"/>
            <p14:sldId id="322"/>
            <p14:sldId id="338"/>
            <p14:sldId id="325"/>
            <p14:sldId id="327"/>
            <p14:sldId id="328"/>
            <p14:sldId id="326"/>
            <p14:sldId id="331"/>
            <p14:sldId id="333"/>
            <p14:sldId id="334"/>
            <p14:sldId id="335"/>
            <p14:sldId id="324"/>
            <p14:sldId id="341"/>
            <p14:sldId id="339"/>
            <p14:sldId id="342"/>
            <p14:sldId id="323"/>
            <p14:sldId id="344"/>
            <p14:sldId id="345"/>
            <p14:sldId id="346"/>
            <p14:sldId id="303"/>
          </p14:sldIdLst>
        </p14:section>
        <p14:section name="Equality" id="{074E76CC-1669-C94E-BA05-23CA7214545A}">
          <p14:sldIdLst>
            <p14:sldId id="349"/>
            <p14:sldId id="350"/>
            <p14:sldId id="351"/>
            <p14:sldId id="352"/>
          </p14:sldIdLst>
        </p14:section>
        <p14:section name="Language Evolution" id="{41780CA2-B88C-4A4C-ABBA-D29A1A97E774}">
          <p14:sldIdLst>
            <p14:sldId id="306"/>
            <p14:sldId id="357"/>
            <p14:sldId id="356"/>
            <p14:sldId id="355"/>
            <p14:sldId id="358"/>
            <p14:sldId id="360"/>
            <p14:sldId id="361"/>
            <p14:sldId id="369"/>
          </p14:sldIdLst>
        </p14:section>
        <p14:section name="_aux" id="{59CC64C1-D793-3D40-8DA7-2CA562EEA619}">
          <p14:sldIdLst>
            <p14:sldId id="274"/>
            <p14:sldId id="267"/>
            <p14:sldId id="268"/>
            <p14:sldId id="261"/>
            <p14:sldId id="259"/>
            <p14:sldId id="343"/>
            <p14:sldId id="3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5B61"/>
    <a:srgbClr val="A3CF4F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42"/>
    <p:restoredTop sz="81422" autoAdjust="0"/>
  </p:normalViewPr>
  <p:slideViewPr>
    <p:cSldViewPr snapToGrid="0" snapToObjects="1">
      <p:cViewPr varScale="1">
        <p:scale>
          <a:sx n="119" d="100"/>
          <a:sy n="119" d="100"/>
        </p:scale>
        <p:origin x="304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C57A5-D8D0-1542-B6E3-22D366B14FD5}" type="datetimeFigureOut">
              <a:rPr lang="en-US" smtClean="0"/>
              <a:t>9/29/19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5D94E1-B354-AC4F-984F-1AEBC0504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10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D94E1-B354-AC4F-984F-1AEBC05041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98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D94E1-B354-AC4F-984F-1AEBC05041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65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iamge</a:t>
            </a:r>
            <a:r>
              <a:rPr lang="en-US"/>
              <a:t> </a:t>
            </a:r>
            <a:r>
              <a:rPr lang="en-US" err="1"/>
              <a:t>destiled</a:t>
            </a:r>
            <a:r>
              <a:rPr lang="en-US"/>
              <a:t> from MDN and https://tc39.github.io/ecma262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D94E1-B354-AC4F-984F-1AEBC05041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2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Z </a:t>
            </a:r>
            <a:r>
              <a:rPr lang="en-US" err="1"/>
              <a:t>čoho</a:t>
            </a:r>
            <a:r>
              <a:rPr lang="en-US"/>
              <a:t> </a:t>
            </a:r>
            <a:r>
              <a:rPr lang="en-US" err="1"/>
              <a:t>pozostáva</a:t>
            </a:r>
            <a:r>
              <a:rPr lang="en-US"/>
              <a:t> </a:t>
            </a:r>
            <a:r>
              <a:rPr lang="en-US" err="1"/>
              <a:t>jazyk</a:t>
            </a:r>
            <a:r>
              <a:rPr lang="en-US"/>
              <a:t> ?</a:t>
            </a:r>
          </a:p>
          <a:p>
            <a:r>
              <a:rPr lang="en-US" err="1"/>
              <a:t>Prečo</a:t>
            </a:r>
            <a:r>
              <a:rPr lang="en-US"/>
              <a:t> je/</a:t>
            </a:r>
            <a:r>
              <a:rPr lang="en-US" err="1"/>
              <a:t>nie</a:t>
            </a:r>
            <a:r>
              <a:rPr lang="en-US"/>
              <a:t> je </a:t>
            </a:r>
            <a:r>
              <a:rPr lang="en-US" err="1"/>
              <a:t>terminológia</a:t>
            </a:r>
            <a:r>
              <a:rPr lang="en-US"/>
              <a:t> </a:t>
            </a:r>
            <a:r>
              <a:rPr lang="en-US" err="1"/>
              <a:t>dôležitá</a:t>
            </a:r>
            <a:r>
              <a:rPr lang="en-US"/>
              <a:t> ?</a:t>
            </a:r>
          </a:p>
          <a:p>
            <a:r>
              <a:rPr lang="en-US" err="1"/>
              <a:t>Špecifikácia</a:t>
            </a:r>
            <a:r>
              <a:rPr lang="en-US"/>
              <a:t> </a:t>
            </a:r>
            <a:r>
              <a:rPr lang="en-US" err="1"/>
              <a:t>vs</a:t>
            </a:r>
            <a:r>
              <a:rPr lang="en-US"/>
              <a:t> Reference Guide.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D94E1-B354-AC4F-984F-1AEBC05041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2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D94E1-B354-AC4F-984F-1AEBC05041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424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TODO: change to include codepoints flags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D94E1-B354-AC4F-984F-1AEBC05041F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61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D94E1-B354-AC4F-984F-1AEBC05041F2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89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D94E1-B354-AC4F-984F-1AEBC05041F2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30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841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7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859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4294B-B11A-CF41-A973-023EF364B7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CE259B-4071-6C4B-B5E1-7CAC24BE5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A1F8D-E7E9-D14B-8C4E-39D34E000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7DA5A-3654-9149-9B67-8A753A555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7A695-BE5F-EE46-81BF-F905A7E72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8327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B9F5B-8A8E-D046-8808-8B5BC7501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145D8-B36B-6944-9763-C84DC8218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C5033-CFF8-9E4A-A2B4-827B97CF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B5E23-8ECE-6E4A-B2E9-8EF54EBF6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C1961-7DE0-F644-A54C-BD6AB8F57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3664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FB821-A3B4-0A49-A4E5-5551DE1CE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0FCC6-B412-4447-92A5-012C465DB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72E0D-692D-A34F-8590-4B429AA89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58A1D-5E39-8543-AE8D-4237ACFFF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3C005-B897-E347-BB2A-2C7743FF4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291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EBBD9-6610-1F42-A836-3F2E7018C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572FC-13AD-8741-B495-D12EB1759E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2CEAA9-9096-2E47-9D59-5F79B34E3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2C260E-F89A-A34A-9629-B7C98C871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0F646-C5BF-0C4B-83A4-0DD816B6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8B83E1-D1D4-BE44-AA71-D10749EB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620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89D45-AE5D-D243-B8D7-1B1DC08B1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7A30AE-9952-E742-BEE4-9B6A9D2BE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637C8-0606-CE49-828C-E6B0B0696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C6BE7E-5940-BA40-A3EE-AA0EAEBE5E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1A2FC0-32C7-F043-9FDE-5148CBD089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DB7B49-6423-EA4E-94DE-3B10DC38E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6625E2-FBD7-5247-8475-81601BFC5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B210F-2851-924E-A717-10C8CD0EE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989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4FC54-03FD-594F-9178-69B1E8D2F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63121D-28D6-DA4A-A2FA-EB9F47C59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588447-A273-7A43-8291-95C473F65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E861D8-63B5-0047-9EDB-EB79487A4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9267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0C3B25-4A23-FB45-A9A1-F4A91B30C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5DED6B-1147-8A4F-A256-44A348855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C3F829-E5B9-6443-92FA-FB3394CB2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6380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E7ED2-3BE4-B84D-92DB-AD5918619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C98E4-6C32-4A4C-82B1-6E5069200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DFEFD-FB2C-224A-B5D2-3C4C3C512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9DB88-50BE-E74E-A4F6-C9F76299B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FDAD2-E985-F345-84AA-90E3DB72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D7928-6F24-4341-B481-70BDFF159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134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7102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72D8D-9C8C-B049-9D29-1348C7318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72B9F5-F935-9A4D-885F-679F0B11C9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4626FF-9F38-E14E-8DED-7A6D91117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B337E-339C-514B-8F18-F676DD54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F1313-87A7-AD43-B067-07EE22BD1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61B1B9-6F90-164F-ABED-11866BDA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8442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799CB-B306-0346-A52C-6C48B2134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958099-4FD4-F048-B877-14A1EABB4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B8433-16B2-9F4C-BA1E-31B49D223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231B5-B64C-4644-960A-FA7F4BF2D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C62AD-8A65-504A-B479-CE140A783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9393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03AAC5-1279-9242-9853-762EADD26E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50725-E79D-3F40-8DB0-B10DC62FE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72D19-8B81-B448-8182-00017084C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02B91-EA1B-A847-8B7C-915BBA924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B43D3-F1EE-F54C-8D2A-A75AEF1D4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166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7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215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81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84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87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51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125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8D9D2-4B94-B041-AF1F-EBEB4E66CDFB}" type="datetimeFigureOut">
              <a:rPr lang="en-US" smtClean="0"/>
              <a:t>9/29/19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56A8A-107A-4B43-A952-E106827B5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3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AE1B5A-E076-5748-B240-0FB3A9CF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6D71D-52E7-7A43-9CB1-BD34AFDC0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064CE-F52E-384A-941E-D3B8C9A6B9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3F9A92D7-44EC-3C41-ACA9-C647CD880B6D}" type="datetimeFigureOut">
              <a:rPr lang="sk-SK" smtClean="0">
                <a:solidFill>
                  <a:prstClr val="black">
                    <a:tint val="75000"/>
                  </a:prstClr>
                </a:solidFill>
              </a:rPr>
              <a:pPr defTabSz="685800"/>
              <a:t>29.9.19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75B36-5C77-F94A-8511-D97BD2FBC4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88711-96EB-524F-A86C-C53EC0674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0BE71FC2-275C-5548-83E3-8B302A9D47B8}" type="slidenum">
              <a:rPr lang="sk-SK" smtClean="0">
                <a:solidFill>
                  <a:prstClr val="black">
                    <a:tint val="75000"/>
                  </a:prstClr>
                </a:solidFill>
              </a:rPr>
              <a:pPr defTabSz="685800"/>
              <a:t>‹#›</a:t>
            </a:fld>
            <a:endParaRPr lang="sk-SK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165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dev/lodash/lodash/lang/~code" TargetMode="External"/><Relationship Id="rId2" Type="http://schemas.openxmlformats.org/officeDocument/2006/relationships/hyperlink" Target="https://www.npmjs.com/package/i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odejs/node/blob/master/lib/util.js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JavaScript/Guide/Text_formatting#String_literal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eveloper.mozilla.org/en-US/docs/Web/JavaScript/Guide/Text_formatting#String_literals" TargetMode="Externa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tify/You-Dont-Know-JS/blob/master/types%20&amp;%20grammar/ch1.md" TargetMode="External"/><Relationship Id="rId2" Type="http://schemas.openxmlformats.org/officeDocument/2006/relationships/hyperlink" Target="https://developer.mozilla.org/en-US/docs/Web/JavaScript/Guide/Numbers_and_date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oating-point-gui.d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2ality.com/2015/08/es6-map-json.html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front-end-weekly/es6-map-vs-object-what-and-when-b80621932373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tomics" TargetMode="External"/><Relationship Id="rId2" Type="http://schemas.openxmlformats.org/officeDocument/2006/relationships/hyperlink" Target="https://developer.mozilla.org/en-US/docs/Web/JavaScript/Typed_arrays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ycombinator.com/item?id=8344049" TargetMode="External"/><Relationship Id="rId2" Type="http://schemas.openxmlformats.org/officeDocument/2006/relationships/hyperlink" Target="https://tc39.es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2ality.com/2015/09/typed-arrays.html" TargetMode="Externa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cma-international.org/ecma-262/10.0/index.html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hyperlink" Target="https://developer.mozilla.org/en-US/docs/Web/JavaScript/Reference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cma-international.org/ecma-262/5.1/#sec-9.1" TargetMode="External"/><Relationship Id="rId2" Type="http://schemas.openxmlformats.org/officeDocument/2006/relationships/hyperlink" Target="https://gist.githubusercontent.com/samoshkin/baf070ab19b73f4f39ec54149fb37c30/raw/c8b9a92707f9e52a14d23360130814255882ee5b/js-to-primitive-internal.js" TargetMode="Externa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likts.github.io/js-equality-game/" TargetMode="External"/><Relationship Id="rId4" Type="http://schemas.openxmlformats.org/officeDocument/2006/relationships/hyperlink" Target="https://github.com/dorey/JavaScript-Equality-Table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ecma-international.org/ecma-262/10.0/index.html#sec-ecmascript-language-source-code" TargetMode="Externa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selvaganesh93/javascript-whats-new-in-ecmascript-2019-es2019-es10-35210c6e7f4b" TargetMode="Externa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://livescript.net" TargetMode="External"/><Relationship Id="rId2" Type="http://schemas.openxmlformats.org/officeDocument/2006/relationships/hyperlink" Target="https://flow.org/en/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developer.mozilla.org/en-US/docs/Web/JavaScript/New_in_JavaScript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3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://pointedears.de/scripts/test/es-matrix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kangax.github.io/compat-table/es6/" TargetMode="External"/><Relationship Id="rId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4.png"/><Relationship Id="rId7" Type="http://schemas.openxmlformats.org/officeDocument/2006/relationships/image" Target="../media/image35.png"/><Relationship Id="rId2" Type="http://schemas.openxmlformats.org/officeDocument/2006/relationships/hyperlink" Target="https://www.destroyallsoftware.com/talks/wat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medium.com/dailyjs/the-why-behind-the-wat-an-explanation-of-javascripts-weird-type-system-83b92879a8db" TargetMode="External"/><Relationship Id="rId5" Type="http://schemas.openxmlformats.org/officeDocument/2006/relationships/hyperlink" Target="http://2ality.com/2013/10/typeof-null.html" TargetMode="External"/><Relationship Id="rId4" Type="http://schemas.openxmlformats.org/officeDocument/2006/relationships/hyperlink" Target="http://2ality.com/2013/01/categorizing-values.html" TargetMode="Externa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s://jsperf.com/let-vs-var-loop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JavaScript/Data_structures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9144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363" y="1191796"/>
            <a:ext cx="7516084" cy="29763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5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JavaScript – language</a:t>
            </a:r>
            <a:br>
              <a:rPr lang="en-US" sz="5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5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VAVJS 2019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85972" y="5185755"/>
            <a:ext cx="7265420" cy="723670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Bef>
                <a:spcPts val="1000"/>
              </a:spcBef>
            </a:pPr>
            <a:r>
              <a:rPr lang="sk-SK" sz="3200" dirty="0" err="1"/>
              <a:t>Because</a:t>
            </a:r>
            <a:r>
              <a:rPr lang="sk-SK" sz="3200"/>
              <a:t> JavaScript </a:t>
            </a:r>
            <a:r>
              <a:rPr lang="sk-SK" sz="3200" err="1"/>
              <a:t>can</a:t>
            </a:r>
            <a:r>
              <a:rPr lang="sk-SK" sz="3200"/>
              <a:t> </a:t>
            </a:r>
            <a:r>
              <a:rPr lang="sk-SK" sz="3200" err="1"/>
              <a:t>be</a:t>
            </a:r>
            <a:r>
              <a:rPr lang="sk-SK" sz="3200"/>
              <a:t> </a:t>
            </a:r>
            <a:r>
              <a:rPr lang="sk-SK" sz="3200" err="1"/>
              <a:t>used</a:t>
            </a:r>
            <a:r>
              <a:rPr lang="sk-SK" sz="3200"/>
              <a:t> </a:t>
            </a:r>
            <a:r>
              <a:rPr lang="sk-SK" sz="3200" err="1"/>
              <a:t>without</a:t>
            </a:r>
            <a:r>
              <a:rPr lang="sk-SK" sz="3200"/>
              <a:t> </a:t>
            </a:r>
            <a:r>
              <a:rPr lang="sk-SK" sz="3200" err="1"/>
              <a:t>understanding</a:t>
            </a:r>
            <a:r>
              <a:rPr lang="sk-SK" sz="3200"/>
              <a:t>, </a:t>
            </a:r>
            <a:r>
              <a:rPr lang="sk-SK" sz="3200" err="1"/>
              <a:t>the</a:t>
            </a:r>
            <a:r>
              <a:rPr lang="sk-SK" sz="3200"/>
              <a:t> </a:t>
            </a:r>
            <a:r>
              <a:rPr lang="sk-SK" sz="3200" err="1"/>
              <a:t>understanding</a:t>
            </a:r>
            <a:r>
              <a:rPr lang="sk-SK" sz="3200"/>
              <a:t> of </a:t>
            </a:r>
            <a:r>
              <a:rPr lang="sk-SK" sz="3200" err="1"/>
              <a:t>the</a:t>
            </a:r>
            <a:r>
              <a:rPr lang="sk-SK" sz="3200"/>
              <a:t> </a:t>
            </a:r>
            <a:r>
              <a:rPr lang="sk-SK" sz="3200" err="1"/>
              <a:t>language</a:t>
            </a:r>
            <a:r>
              <a:rPr lang="sk-SK" sz="3200"/>
              <a:t> </a:t>
            </a:r>
            <a:r>
              <a:rPr lang="sk-SK" sz="3200" err="1"/>
              <a:t>is</a:t>
            </a:r>
            <a:r>
              <a:rPr lang="sk-SK" sz="3200"/>
              <a:t> </a:t>
            </a:r>
            <a:r>
              <a:rPr lang="sk-SK" sz="3200" err="1"/>
              <a:t>often</a:t>
            </a:r>
            <a:r>
              <a:rPr lang="sk-SK" sz="3200"/>
              <a:t> never </a:t>
            </a:r>
            <a:r>
              <a:rPr lang="sk-SK" sz="3200" err="1"/>
              <a:t>attained</a:t>
            </a:r>
            <a:r>
              <a:rPr lang="sk-SK" sz="3200"/>
              <a:t> (@</a:t>
            </a:r>
            <a:r>
              <a:rPr lang="sk-SK" sz="3200" err="1"/>
              <a:t>getify</a:t>
            </a:r>
            <a:r>
              <a:rPr lang="sk-SK" sz="3200"/>
              <a:t>)</a:t>
            </a:r>
            <a:endParaRPr lang="en-US" sz="3200" kern="120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1808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18B02-2633-D94A-9B5D-8745AF086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9351"/>
          </a:xfrm>
        </p:spPr>
        <p:txBody>
          <a:bodyPr/>
          <a:lstStyle/>
          <a:p>
            <a:r>
              <a:rPr lang="sk-SK"/>
              <a:t>ES – Data Types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3D315B-0EB3-0B49-89D2-44A8B39E8F3E}"/>
              </a:ext>
            </a:extLst>
          </p:cNvPr>
          <p:cNvSpPr/>
          <p:nvPr/>
        </p:nvSpPr>
        <p:spPr>
          <a:xfrm>
            <a:off x="4235519" y="1979964"/>
            <a:ext cx="1051035" cy="242868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object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8DA26-4854-D443-8F9E-87AE76E8DEF5}"/>
              </a:ext>
            </a:extLst>
          </p:cNvPr>
          <p:cNvSpPr/>
          <p:nvPr/>
        </p:nvSpPr>
        <p:spPr>
          <a:xfrm>
            <a:off x="3502556" y="3563221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String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262106-A479-9A4D-9286-BD48C52A2C7B}"/>
              </a:ext>
            </a:extLst>
          </p:cNvPr>
          <p:cNvSpPr/>
          <p:nvPr/>
        </p:nvSpPr>
        <p:spPr>
          <a:xfrm>
            <a:off x="3502556" y="3888819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Number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F66E71-C8B4-DD47-B360-67F1E595CBBC}"/>
              </a:ext>
            </a:extLst>
          </p:cNvPr>
          <p:cNvSpPr/>
          <p:nvPr/>
        </p:nvSpPr>
        <p:spPr>
          <a:xfrm>
            <a:off x="3502555" y="4222359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Boolean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AEB4C4-7C86-5D4A-9558-F6AD1949F9D4}"/>
              </a:ext>
            </a:extLst>
          </p:cNvPr>
          <p:cNvSpPr/>
          <p:nvPr/>
        </p:nvSpPr>
        <p:spPr>
          <a:xfrm>
            <a:off x="7891943" y="2852874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148D52-77DE-C142-86B8-9FB318714860}"/>
              </a:ext>
            </a:extLst>
          </p:cNvPr>
          <p:cNvSpPr/>
          <p:nvPr/>
        </p:nvSpPr>
        <p:spPr>
          <a:xfrm>
            <a:off x="3502555" y="4592756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Date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A826ACD-7607-4C43-9D55-4A5F0956D84D}"/>
              </a:ext>
            </a:extLst>
          </p:cNvPr>
          <p:cNvSpPr/>
          <p:nvPr/>
        </p:nvSpPr>
        <p:spPr>
          <a:xfrm>
            <a:off x="3502553" y="5228426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Array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B42EA7-2FE4-C44A-B0EB-EA3D086934D3}"/>
              </a:ext>
            </a:extLst>
          </p:cNvPr>
          <p:cNvSpPr/>
          <p:nvPr/>
        </p:nvSpPr>
        <p:spPr>
          <a:xfrm>
            <a:off x="3502554" y="4910591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RegExp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5B5CC2B-8614-7B4F-817C-74A80A5BC168}"/>
              </a:ext>
            </a:extLst>
          </p:cNvPr>
          <p:cNvSpPr/>
          <p:nvPr/>
        </p:nvSpPr>
        <p:spPr>
          <a:xfrm>
            <a:off x="3502551" y="5546261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Set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519D764-2CBE-2D45-A80A-7FD35F3ECF2C}"/>
              </a:ext>
            </a:extLst>
          </p:cNvPr>
          <p:cNvSpPr/>
          <p:nvPr/>
        </p:nvSpPr>
        <p:spPr>
          <a:xfrm>
            <a:off x="3502549" y="5864096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Map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2D2CDF4-FB93-4443-90C2-2E2356A7D048}"/>
              </a:ext>
            </a:extLst>
          </p:cNvPr>
          <p:cNvSpPr/>
          <p:nvPr/>
        </p:nvSpPr>
        <p:spPr>
          <a:xfrm>
            <a:off x="3045025" y="1547646"/>
            <a:ext cx="633320" cy="32074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(any)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0908C2-AB2F-D348-AFAD-336B1E81E4AC}"/>
              </a:ext>
            </a:extLst>
          </p:cNvPr>
          <p:cNvSpPr/>
          <p:nvPr/>
        </p:nvSpPr>
        <p:spPr>
          <a:xfrm>
            <a:off x="1237543" y="4222359"/>
            <a:ext cx="1051035" cy="242868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boolean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DAD5F3-AE40-EF43-96C1-F9CBF07F5588}"/>
              </a:ext>
            </a:extLst>
          </p:cNvPr>
          <p:cNvSpPr/>
          <p:nvPr/>
        </p:nvSpPr>
        <p:spPr>
          <a:xfrm>
            <a:off x="1237974" y="3563221"/>
            <a:ext cx="1051035" cy="242868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string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50B3A9-6A9F-9843-A469-C3179E039637}"/>
              </a:ext>
            </a:extLst>
          </p:cNvPr>
          <p:cNvSpPr/>
          <p:nvPr/>
        </p:nvSpPr>
        <p:spPr>
          <a:xfrm>
            <a:off x="1237543" y="3888819"/>
            <a:ext cx="1051035" cy="242868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number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3EA72B-5A08-2847-8A34-25A41D42EEB5}"/>
              </a:ext>
            </a:extLst>
          </p:cNvPr>
          <p:cNvSpPr/>
          <p:nvPr/>
        </p:nvSpPr>
        <p:spPr>
          <a:xfrm>
            <a:off x="1031001" y="1979964"/>
            <a:ext cx="1420527" cy="258725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(primitive)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2714F2-92BE-1740-A205-391AC5D5ACD6}"/>
              </a:ext>
            </a:extLst>
          </p:cNvPr>
          <p:cNvSpPr/>
          <p:nvPr/>
        </p:nvSpPr>
        <p:spPr>
          <a:xfrm>
            <a:off x="1238194" y="2308801"/>
            <a:ext cx="1051035" cy="242868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undefined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1113F60-5FC1-E34E-ABD0-0200535111F5}"/>
              </a:ext>
            </a:extLst>
          </p:cNvPr>
          <p:cNvSpPr/>
          <p:nvPr/>
        </p:nvSpPr>
        <p:spPr>
          <a:xfrm>
            <a:off x="1238193" y="2611744"/>
            <a:ext cx="1051035" cy="242868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null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E6805E4-0936-3147-8079-0E6032C78623}"/>
              </a:ext>
            </a:extLst>
          </p:cNvPr>
          <p:cNvSpPr/>
          <p:nvPr/>
        </p:nvSpPr>
        <p:spPr>
          <a:xfrm>
            <a:off x="1237543" y="3095742"/>
            <a:ext cx="1051035" cy="242868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symbol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53AFCE5D-8960-FE43-B8AF-2381AD7C5FFF}"/>
              </a:ext>
            </a:extLst>
          </p:cNvPr>
          <p:cNvSpPr/>
          <p:nvPr/>
        </p:nvSpPr>
        <p:spPr>
          <a:xfrm>
            <a:off x="3502548" y="6181931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...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0E2C59E-9B06-1E41-AEB6-3651D4C51EEC}"/>
              </a:ext>
            </a:extLst>
          </p:cNvPr>
          <p:cNvSpPr txBox="1"/>
          <p:nvPr/>
        </p:nvSpPr>
        <p:spPr>
          <a:xfrm>
            <a:off x="2850203" y="1056100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ES Data Type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B237741D-355F-024E-9826-0FD0F7ECF687}"/>
              </a:ext>
            </a:extLst>
          </p:cNvPr>
          <p:cNvSpPr txBox="1"/>
          <p:nvPr/>
        </p:nvSpPr>
        <p:spPr>
          <a:xfrm>
            <a:off x="6137648" y="1056100"/>
            <a:ext cx="1266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ES Build In  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6B1B2003-67FD-3F48-A8DF-602B5AC3F5B7}"/>
              </a:ext>
            </a:extLst>
          </p:cNvPr>
          <p:cNvSpPr/>
          <p:nvPr/>
        </p:nvSpPr>
        <p:spPr>
          <a:xfrm>
            <a:off x="2586612" y="1132720"/>
            <a:ext cx="263591" cy="216092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600">
              <a:solidFill>
                <a:schemeClr val="tx1"/>
              </a:solidFill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A5549819-6EB4-6B47-BB74-B7D8B6D7911E}"/>
              </a:ext>
            </a:extLst>
          </p:cNvPr>
          <p:cNvSpPr/>
          <p:nvPr/>
        </p:nvSpPr>
        <p:spPr>
          <a:xfrm>
            <a:off x="5876298" y="1136006"/>
            <a:ext cx="261350" cy="2095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600">
              <a:solidFill>
                <a:schemeClr val="tx1"/>
              </a:solidFill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78DA2AE5-D9DC-2545-AF9D-A414702B253E}"/>
              </a:ext>
            </a:extLst>
          </p:cNvPr>
          <p:cNvSpPr/>
          <p:nvPr/>
        </p:nvSpPr>
        <p:spPr>
          <a:xfrm>
            <a:off x="3502548" y="6499767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 ...</a:t>
            </a:r>
          </a:p>
        </p:txBody>
      </p: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AB1270A1-C359-1840-9033-16841F74308E}"/>
              </a:ext>
            </a:extLst>
          </p:cNvPr>
          <p:cNvCxnSpPr>
            <a:cxnSpLocks/>
            <a:stCxn id="10" idx="0"/>
            <a:endCxn id="24" idx="3"/>
          </p:cNvCxnSpPr>
          <p:nvPr/>
        </p:nvCxnSpPr>
        <p:spPr>
          <a:xfrm flipH="1" flipV="1">
            <a:off x="3678345" y="1708016"/>
            <a:ext cx="1082692" cy="2719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Elbow Connector 271">
            <a:extLst>
              <a:ext uri="{FF2B5EF4-FFF2-40B4-BE49-F238E27FC236}">
                <a16:creationId xmlns:a16="http://schemas.microsoft.com/office/drawing/2014/main" id="{D8A518EE-5172-7A4D-89B9-A801F38F7888}"/>
              </a:ext>
            </a:extLst>
          </p:cNvPr>
          <p:cNvCxnSpPr>
            <a:cxnSpLocks/>
            <a:stCxn id="13" idx="3"/>
            <a:endCxn id="16" idx="2"/>
          </p:cNvCxnSpPr>
          <p:nvPr/>
        </p:nvCxnSpPr>
        <p:spPr>
          <a:xfrm flipV="1">
            <a:off x="4553591" y="2803248"/>
            <a:ext cx="207647" cy="88140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Arrow Connector 360">
            <a:extLst>
              <a:ext uri="{FF2B5EF4-FFF2-40B4-BE49-F238E27FC236}">
                <a16:creationId xmlns:a16="http://schemas.microsoft.com/office/drawing/2014/main" id="{3F2B2DAD-5892-0449-9DD5-F51866D1954A}"/>
              </a:ext>
            </a:extLst>
          </p:cNvPr>
          <p:cNvCxnSpPr>
            <a:cxnSpLocks/>
            <a:stCxn id="25" idx="0"/>
            <a:endCxn id="24" idx="1"/>
          </p:cNvCxnSpPr>
          <p:nvPr/>
        </p:nvCxnSpPr>
        <p:spPr>
          <a:xfrm flipV="1">
            <a:off x="1741265" y="1708016"/>
            <a:ext cx="1303760" cy="2719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2" name="Elbow Connector 381">
            <a:extLst>
              <a:ext uri="{FF2B5EF4-FFF2-40B4-BE49-F238E27FC236}">
                <a16:creationId xmlns:a16="http://schemas.microsoft.com/office/drawing/2014/main" id="{35E81BDF-780A-4E41-BE6E-D1161CA400F8}"/>
              </a:ext>
            </a:extLst>
          </p:cNvPr>
          <p:cNvCxnSpPr>
            <a:cxnSpLocks/>
            <a:stCxn id="14" idx="3"/>
            <a:endCxn id="16" idx="2"/>
          </p:cNvCxnSpPr>
          <p:nvPr/>
        </p:nvCxnSpPr>
        <p:spPr>
          <a:xfrm flipV="1">
            <a:off x="4553591" y="2803248"/>
            <a:ext cx="207647" cy="120700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5" name="Elbow Connector 384">
            <a:extLst>
              <a:ext uri="{FF2B5EF4-FFF2-40B4-BE49-F238E27FC236}">
                <a16:creationId xmlns:a16="http://schemas.microsoft.com/office/drawing/2014/main" id="{6F6301B2-DCBD-B04A-984B-BD5DB05283F2}"/>
              </a:ext>
            </a:extLst>
          </p:cNvPr>
          <p:cNvCxnSpPr>
            <a:cxnSpLocks/>
            <a:stCxn id="15" idx="3"/>
            <a:endCxn id="16" idx="2"/>
          </p:cNvCxnSpPr>
          <p:nvPr/>
        </p:nvCxnSpPr>
        <p:spPr>
          <a:xfrm flipV="1">
            <a:off x="4553590" y="2803248"/>
            <a:ext cx="207648" cy="154054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9" name="Elbow Connector 388">
            <a:extLst>
              <a:ext uri="{FF2B5EF4-FFF2-40B4-BE49-F238E27FC236}">
                <a16:creationId xmlns:a16="http://schemas.microsoft.com/office/drawing/2014/main" id="{DAF759F9-16C3-DE4C-A331-475222C20DA0}"/>
              </a:ext>
            </a:extLst>
          </p:cNvPr>
          <p:cNvCxnSpPr>
            <a:cxnSpLocks/>
            <a:stCxn id="18" idx="3"/>
            <a:endCxn id="16" idx="2"/>
          </p:cNvCxnSpPr>
          <p:nvPr/>
        </p:nvCxnSpPr>
        <p:spPr>
          <a:xfrm flipV="1">
            <a:off x="4553590" y="2803248"/>
            <a:ext cx="207648" cy="191094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4" name="Elbow Connector 393">
            <a:extLst>
              <a:ext uri="{FF2B5EF4-FFF2-40B4-BE49-F238E27FC236}">
                <a16:creationId xmlns:a16="http://schemas.microsoft.com/office/drawing/2014/main" id="{F1960AB1-FDA2-6446-A16E-BC3B0119D690}"/>
              </a:ext>
            </a:extLst>
          </p:cNvPr>
          <p:cNvCxnSpPr>
            <a:cxnSpLocks/>
            <a:stCxn id="20" idx="3"/>
            <a:endCxn id="16" idx="2"/>
          </p:cNvCxnSpPr>
          <p:nvPr/>
        </p:nvCxnSpPr>
        <p:spPr>
          <a:xfrm flipV="1">
            <a:off x="4553589" y="2803248"/>
            <a:ext cx="207649" cy="222877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7" name="Elbow Connector 396">
            <a:extLst>
              <a:ext uri="{FF2B5EF4-FFF2-40B4-BE49-F238E27FC236}">
                <a16:creationId xmlns:a16="http://schemas.microsoft.com/office/drawing/2014/main" id="{F7B95156-9CBF-9547-B34A-EF449F4AA348}"/>
              </a:ext>
            </a:extLst>
          </p:cNvPr>
          <p:cNvCxnSpPr>
            <a:cxnSpLocks/>
            <a:stCxn id="19" idx="3"/>
            <a:endCxn id="16" idx="2"/>
          </p:cNvCxnSpPr>
          <p:nvPr/>
        </p:nvCxnSpPr>
        <p:spPr>
          <a:xfrm flipV="1">
            <a:off x="4553588" y="2803248"/>
            <a:ext cx="207650" cy="254661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0" name="Elbow Connector 399">
            <a:extLst>
              <a:ext uri="{FF2B5EF4-FFF2-40B4-BE49-F238E27FC236}">
                <a16:creationId xmlns:a16="http://schemas.microsoft.com/office/drawing/2014/main" id="{342E93CA-D547-4145-BDD6-96DBC49EA63B}"/>
              </a:ext>
            </a:extLst>
          </p:cNvPr>
          <p:cNvCxnSpPr>
            <a:cxnSpLocks/>
            <a:stCxn id="21" idx="3"/>
            <a:endCxn id="16" idx="2"/>
          </p:cNvCxnSpPr>
          <p:nvPr/>
        </p:nvCxnSpPr>
        <p:spPr>
          <a:xfrm flipV="1">
            <a:off x="4553586" y="2803248"/>
            <a:ext cx="207652" cy="286444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3" name="Elbow Connector 402">
            <a:extLst>
              <a:ext uri="{FF2B5EF4-FFF2-40B4-BE49-F238E27FC236}">
                <a16:creationId xmlns:a16="http://schemas.microsoft.com/office/drawing/2014/main" id="{8FE48F80-C4FA-7340-8B82-479F43F0BF6A}"/>
              </a:ext>
            </a:extLst>
          </p:cNvPr>
          <p:cNvCxnSpPr>
            <a:cxnSpLocks/>
            <a:stCxn id="23" idx="3"/>
            <a:endCxn id="16" idx="2"/>
          </p:cNvCxnSpPr>
          <p:nvPr/>
        </p:nvCxnSpPr>
        <p:spPr>
          <a:xfrm flipV="1">
            <a:off x="4553584" y="2803248"/>
            <a:ext cx="207654" cy="318228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6" name="Elbow Connector 405">
            <a:extLst>
              <a:ext uri="{FF2B5EF4-FFF2-40B4-BE49-F238E27FC236}">
                <a16:creationId xmlns:a16="http://schemas.microsoft.com/office/drawing/2014/main" id="{76EBFA0D-82A3-F64D-A5E1-69DD09BD3E21}"/>
              </a:ext>
            </a:extLst>
          </p:cNvPr>
          <p:cNvCxnSpPr>
            <a:cxnSpLocks/>
            <a:stCxn id="117" idx="3"/>
            <a:endCxn id="16" idx="2"/>
          </p:cNvCxnSpPr>
          <p:nvPr/>
        </p:nvCxnSpPr>
        <p:spPr>
          <a:xfrm flipV="1">
            <a:off x="4553583" y="2803248"/>
            <a:ext cx="207655" cy="350011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9" name="Elbow Connector 408">
            <a:extLst>
              <a:ext uri="{FF2B5EF4-FFF2-40B4-BE49-F238E27FC236}">
                <a16:creationId xmlns:a16="http://schemas.microsoft.com/office/drawing/2014/main" id="{B347FEC7-B2D6-8E41-8346-33E67B749A9E}"/>
              </a:ext>
            </a:extLst>
          </p:cNvPr>
          <p:cNvCxnSpPr>
            <a:cxnSpLocks/>
            <a:stCxn id="154" idx="3"/>
            <a:endCxn id="16" idx="2"/>
          </p:cNvCxnSpPr>
          <p:nvPr/>
        </p:nvCxnSpPr>
        <p:spPr>
          <a:xfrm flipV="1">
            <a:off x="4553583" y="2803248"/>
            <a:ext cx="207655" cy="3817953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9212569-0E5F-5D46-9594-D01E8E1B478A}"/>
              </a:ext>
            </a:extLst>
          </p:cNvPr>
          <p:cNvSpPr/>
          <p:nvPr/>
        </p:nvSpPr>
        <p:spPr>
          <a:xfrm>
            <a:off x="4235720" y="2560380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435" name="Straight Arrow Connector 434">
            <a:extLst>
              <a:ext uri="{FF2B5EF4-FFF2-40B4-BE49-F238E27FC236}">
                <a16:creationId xmlns:a16="http://schemas.microsoft.com/office/drawing/2014/main" id="{85D1A685-76F4-234A-8530-B5481B90FD5F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5286555" y="2668626"/>
            <a:ext cx="3130906" cy="1842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Arrow Connector 439">
            <a:extLst>
              <a:ext uri="{FF2B5EF4-FFF2-40B4-BE49-F238E27FC236}">
                <a16:creationId xmlns:a16="http://schemas.microsoft.com/office/drawing/2014/main" id="{C7A55282-9E95-394A-BE34-FD967CB8A000}"/>
              </a:ext>
            </a:extLst>
          </p:cNvPr>
          <p:cNvCxnSpPr>
            <a:cxnSpLocks/>
            <a:stCxn id="16" idx="0"/>
            <a:endCxn id="10" idx="2"/>
          </p:cNvCxnSpPr>
          <p:nvPr/>
        </p:nvCxnSpPr>
        <p:spPr>
          <a:xfrm flipH="1" flipV="1">
            <a:off x="4761037" y="2222832"/>
            <a:ext cx="201" cy="3375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1" name="TextBox 480">
            <a:extLst>
              <a:ext uri="{FF2B5EF4-FFF2-40B4-BE49-F238E27FC236}">
                <a16:creationId xmlns:a16="http://schemas.microsoft.com/office/drawing/2014/main" id="{147D6239-585F-474E-8D06-B88BD00F91EA}"/>
              </a:ext>
            </a:extLst>
          </p:cNvPr>
          <p:cNvSpPr txBox="1"/>
          <p:nvPr/>
        </p:nvSpPr>
        <p:spPr>
          <a:xfrm>
            <a:off x="4930811" y="4687928"/>
            <a:ext cx="18398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/>
              <a:t>build in </a:t>
            </a:r>
          </a:p>
          <a:p>
            <a:pPr algn="ctr"/>
            <a:r>
              <a:rPr lang="sk-SK"/>
              <a:t>„data structures“ </a:t>
            </a:r>
          </a:p>
        </p:txBody>
      </p:sp>
      <p:cxnSp>
        <p:nvCxnSpPr>
          <p:cNvPr id="489" name="Straight Arrow Connector 488">
            <a:extLst>
              <a:ext uri="{FF2B5EF4-FFF2-40B4-BE49-F238E27FC236}">
                <a16:creationId xmlns:a16="http://schemas.microsoft.com/office/drawing/2014/main" id="{B4DBEAAA-5891-F448-B223-D2932E043FDB}"/>
              </a:ext>
            </a:extLst>
          </p:cNvPr>
          <p:cNvCxnSpPr>
            <a:cxnSpLocks/>
            <a:stCxn id="13" idx="1"/>
            <a:endCxn id="8" idx="3"/>
          </p:cNvCxnSpPr>
          <p:nvPr/>
        </p:nvCxnSpPr>
        <p:spPr>
          <a:xfrm flipH="1">
            <a:off x="2289009" y="3684655"/>
            <a:ext cx="1213547" cy="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2" name="Straight Arrow Connector 491">
            <a:extLst>
              <a:ext uri="{FF2B5EF4-FFF2-40B4-BE49-F238E27FC236}">
                <a16:creationId xmlns:a16="http://schemas.microsoft.com/office/drawing/2014/main" id="{D0ADAB54-7E0E-5D41-B287-A466C516A8DD}"/>
              </a:ext>
            </a:extLst>
          </p:cNvPr>
          <p:cNvCxnSpPr>
            <a:cxnSpLocks/>
          </p:cNvCxnSpPr>
          <p:nvPr/>
        </p:nvCxnSpPr>
        <p:spPr>
          <a:xfrm flipH="1">
            <a:off x="2288578" y="4010253"/>
            <a:ext cx="1213547" cy="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3" name="Straight Arrow Connector 492">
            <a:extLst>
              <a:ext uri="{FF2B5EF4-FFF2-40B4-BE49-F238E27FC236}">
                <a16:creationId xmlns:a16="http://schemas.microsoft.com/office/drawing/2014/main" id="{B4A07746-FD08-E040-9AF3-097B92256AA7}"/>
              </a:ext>
            </a:extLst>
          </p:cNvPr>
          <p:cNvCxnSpPr>
            <a:cxnSpLocks/>
          </p:cNvCxnSpPr>
          <p:nvPr/>
        </p:nvCxnSpPr>
        <p:spPr>
          <a:xfrm flipH="1">
            <a:off x="2288578" y="4345619"/>
            <a:ext cx="1213547" cy="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6" name="TextBox 495">
            <a:extLst>
              <a:ext uri="{FF2B5EF4-FFF2-40B4-BE49-F238E27FC236}">
                <a16:creationId xmlns:a16="http://schemas.microsoft.com/office/drawing/2014/main" id="{8A4F3A1F-DCB3-7B49-A13E-3D88CDF1F9A5}"/>
              </a:ext>
            </a:extLst>
          </p:cNvPr>
          <p:cNvSpPr txBox="1"/>
          <p:nvPr/>
        </p:nvSpPr>
        <p:spPr>
          <a:xfrm>
            <a:off x="4842005" y="3143464"/>
            <a:ext cx="19286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/>
              <a:t>1. define </a:t>
            </a:r>
            <a:r>
              <a:rPr lang="sk-SK" i="1"/>
              <a:t>methods </a:t>
            </a:r>
          </a:p>
          <a:p>
            <a:pPr algn="ctr"/>
            <a:r>
              <a:rPr lang="sk-SK" i="1"/>
              <a:t>of primitives</a:t>
            </a:r>
          </a:p>
          <a:p>
            <a:pPr algn="ctr"/>
            <a:r>
              <a:rPr lang="sk-SK" i="1"/>
              <a:t>2. perform explicit </a:t>
            </a:r>
          </a:p>
          <a:p>
            <a:pPr algn="ctr"/>
            <a:r>
              <a:rPr lang="sk-SK" i="1"/>
              <a:t>conversion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586B63-5B8F-DC49-9931-8B22D83BBEC1}"/>
              </a:ext>
            </a:extLst>
          </p:cNvPr>
          <p:cNvSpPr/>
          <p:nvPr/>
        </p:nvSpPr>
        <p:spPr>
          <a:xfrm>
            <a:off x="914400" y="2982141"/>
            <a:ext cx="5986272" cy="1571165"/>
          </a:xfrm>
          <a:prstGeom prst="rect">
            <a:avLst/>
          </a:prstGeom>
          <a:noFill/>
          <a:ln w="19050">
            <a:solidFill>
              <a:schemeClr val="accent6">
                <a:lumMod val="40000"/>
                <a:lumOff val="6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1AA12DD-E355-6446-AFAC-ECBAEC5200BB}"/>
              </a:ext>
            </a:extLst>
          </p:cNvPr>
          <p:cNvSpPr/>
          <p:nvPr/>
        </p:nvSpPr>
        <p:spPr>
          <a:xfrm>
            <a:off x="3492822" y="3106422"/>
            <a:ext cx="1051035" cy="2428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600">
                <a:solidFill>
                  <a:schemeClr val="tx1"/>
                </a:solidFill>
              </a:rPr>
              <a:t>Symbol</a:t>
            </a:r>
          </a:p>
        </p:txBody>
      </p:sp>
    </p:spTree>
    <p:extLst>
      <p:ext uri="{BB962C8B-B14F-4D97-AF65-F5344CB8AC3E}">
        <p14:creationId xmlns:p14="http://schemas.microsoft.com/office/powerpoint/2010/main" val="930794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35A4045-7576-DF42-868D-858B25106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Primitives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75351A4-DB6B-2943-95D5-4A7334D6F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739" y="1417638"/>
            <a:ext cx="4040188" cy="639762"/>
          </a:xfrm>
        </p:spPr>
        <p:txBody>
          <a:bodyPr/>
          <a:lstStyle/>
          <a:p>
            <a:r>
              <a:rPr lang="sk-SK" err="1"/>
              <a:t>Special</a:t>
            </a:r>
            <a:r>
              <a:rPr lang="sk-SK"/>
              <a:t> </a:t>
            </a:r>
            <a:r>
              <a:rPr lang="sk-SK" err="1"/>
              <a:t>primitives</a:t>
            </a:r>
            <a:endParaRPr lang="sk-SK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C535B04-D3D4-BC4C-9F17-5EDB95997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94739" y="2057400"/>
            <a:ext cx="4040188" cy="3951288"/>
          </a:xfrm>
        </p:spPr>
        <p:txBody>
          <a:bodyPr>
            <a:normAutofit fontScale="85000" lnSpcReduction="20000"/>
          </a:bodyPr>
          <a:lstStyle/>
          <a:p>
            <a:r>
              <a:rPr lang="sk-SK" b="1" err="1"/>
              <a:t>undefined</a:t>
            </a:r>
            <a:r>
              <a:rPr lang="sk-SK"/>
              <a:t> - A </a:t>
            </a:r>
            <a:r>
              <a:rPr lang="sk-SK" err="1"/>
              <a:t>variable</a:t>
            </a:r>
            <a:r>
              <a:rPr lang="sk-SK"/>
              <a:t> or </a:t>
            </a:r>
            <a:r>
              <a:rPr lang="sk-SK" err="1"/>
              <a:t>object</a:t>
            </a:r>
            <a:r>
              <a:rPr lang="sk-SK"/>
              <a:t> </a:t>
            </a:r>
            <a:r>
              <a:rPr lang="sk-SK" err="1"/>
              <a:t>property</a:t>
            </a:r>
            <a:r>
              <a:rPr lang="sk-SK"/>
              <a:t> </a:t>
            </a:r>
            <a:r>
              <a:rPr lang="sk-SK" err="1"/>
              <a:t>that</a:t>
            </a:r>
            <a:r>
              <a:rPr lang="sk-SK"/>
              <a:t> has </a:t>
            </a:r>
            <a:r>
              <a:rPr lang="sk-SK" err="1"/>
              <a:t>not</a:t>
            </a:r>
            <a:r>
              <a:rPr lang="sk-SK"/>
              <a:t> </a:t>
            </a:r>
            <a:r>
              <a:rPr lang="sk-SK" err="1"/>
              <a:t>been</a:t>
            </a:r>
            <a:r>
              <a:rPr lang="sk-SK"/>
              <a:t> </a:t>
            </a:r>
            <a:r>
              <a:rPr lang="sk-SK" err="1"/>
              <a:t>assigned</a:t>
            </a:r>
            <a:r>
              <a:rPr lang="sk-SK"/>
              <a:t> (</a:t>
            </a:r>
            <a:r>
              <a:rPr lang="sk-SK" err="1"/>
              <a:t>yet</a:t>
            </a:r>
            <a:r>
              <a:rPr lang="sk-SK"/>
              <a:t>)</a:t>
            </a:r>
          </a:p>
          <a:p>
            <a:r>
              <a:rPr lang="sk-SK" b="1" err="1"/>
              <a:t>null</a:t>
            </a:r>
            <a:r>
              <a:rPr lang="sk-SK"/>
              <a:t> - </a:t>
            </a:r>
            <a:r>
              <a:rPr lang="sk-SK" err="1"/>
              <a:t>represents</a:t>
            </a:r>
            <a:r>
              <a:rPr lang="sk-SK"/>
              <a:t> </a:t>
            </a:r>
            <a:r>
              <a:rPr lang="sk-SK" err="1"/>
              <a:t>the</a:t>
            </a:r>
            <a:r>
              <a:rPr lang="sk-SK"/>
              <a:t> </a:t>
            </a:r>
            <a:r>
              <a:rPr lang="sk-SK" b="1" err="1"/>
              <a:t>intentional</a:t>
            </a:r>
            <a:r>
              <a:rPr lang="sk-SK"/>
              <a:t> </a:t>
            </a:r>
            <a:r>
              <a:rPr lang="sk-SK" err="1"/>
              <a:t>absence</a:t>
            </a:r>
            <a:r>
              <a:rPr lang="sk-SK"/>
              <a:t> of </a:t>
            </a:r>
            <a:r>
              <a:rPr lang="sk-SK" err="1"/>
              <a:t>any</a:t>
            </a:r>
            <a:r>
              <a:rPr lang="sk-SK"/>
              <a:t> </a:t>
            </a:r>
            <a:r>
              <a:rPr lang="sk-SK" err="1"/>
              <a:t>object</a:t>
            </a:r>
            <a:r>
              <a:rPr lang="sk-SK"/>
              <a:t> </a:t>
            </a:r>
            <a:r>
              <a:rPr lang="sk-SK" err="1"/>
              <a:t>value</a:t>
            </a:r>
            <a:endParaRPr lang="sk-SK"/>
          </a:p>
          <a:p>
            <a:r>
              <a:rPr lang="sk-SK" b="1"/>
              <a:t>symbol</a:t>
            </a:r>
            <a:r>
              <a:rPr lang="sk-SK"/>
              <a:t> – </a:t>
            </a:r>
            <a:r>
              <a:rPr lang="sk-SK" err="1"/>
              <a:t>object</a:t>
            </a:r>
            <a:r>
              <a:rPr lang="sk-SK"/>
              <a:t> </a:t>
            </a:r>
            <a:r>
              <a:rPr lang="sk-SK" err="1"/>
              <a:t>keys</a:t>
            </a:r>
            <a:r>
              <a:rPr lang="sk-SK"/>
              <a:t> </a:t>
            </a:r>
            <a:r>
              <a:rPr lang="sk-SK" err="1"/>
              <a:t>were</a:t>
            </a:r>
            <a:r>
              <a:rPr lang="sk-SK"/>
              <a:t> </a:t>
            </a:r>
            <a:r>
              <a:rPr lang="sk-SK" err="1"/>
              <a:t>strings</a:t>
            </a:r>
            <a:r>
              <a:rPr lang="sk-SK"/>
              <a:t>, </a:t>
            </a:r>
            <a:r>
              <a:rPr lang="sk-SK" err="1"/>
              <a:t>name</a:t>
            </a:r>
            <a:r>
              <a:rPr lang="sk-SK"/>
              <a:t> </a:t>
            </a:r>
            <a:r>
              <a:rPr lang="sk-SK" err="1"/>
              <a:t>clash</a:t>
            </a:r>
            <a:r>
              <a:rPr lang="sk-SK"/>
              <a:t>. </a:t>
            </a:r>
            <a:r>
              <a:rPr lang="sk-SK" err="1"/>
              <a:t>Symbols</a:t>
            </a:r>
            <a:r>
              <a:rPr lang="sk-SK"/>
              <a:t> </a:t>
            </a:r>
            <a:r>
              <a:rPr lang="sk-SK" err="1"/>
              <a:t>can</a:t>
            </a:r>
            <a:r>
              <a:rPr lang="sk-SK"/>
              <a:t> </a:t>
            </a:r>
            <a:r>
              <a:rPr lang="sk-SK" err="1"/>
              <a:t>be</a:t>
            </a:r>
            <a:r>
              <a:rPr lang="sk-SK"/>
              <a:t> </a:t>
            </a:r>
            <a:r>
              <a:rPr lang="sk-SK" err="1"/>
              <a:t>viewed</a:t>
            </a:r>
            <a:r>
              <a:rPr lang="sk-SK"/>
              <a:t> as </a:t>
            </a:r>
            <a:r>
              <a:rPr lang="sk-SK" err="1"/>
              <a:t>mechanism</a:t>
            </a:r>
            <a:r>
              <a:rPr lang="sk-SK"/>
              <a:t> </a:t>
            </a:r>
            <a:r>
              <a:rPr lang="sk-SK" err="1"/>
              <a:t>for</a:t>
            </a:r>
            <a:r>
              <a:rPr lang="sk-SK"/>
              <a:t> </a:t>
            </a:r>
            <a:r>
              <a:rPr lang="sk-SK" err="1"/>
              <a:t>unique</a:t>
            </a:r>
            <a:r>
              <a:rPr lang="sk-SK"/>
              <a:t> </a:t>
            </a:r>
            <a:r>
              <a:rPr lang="sk-SK" err="1"/>
              <a:t>naming</a:t>
            </a:r>
            <a:r>
              <a:rPr lang="sk-SK"/>
              <a:t> and sort of </a:t>
            </a:r>
            <a:r>
              <a:rPr lang="sk-SK" err="1"/>
              <a:t>private</a:t>
            </a:r>
            <a:r>
              <a:rPr lang="sk-SK"/>
              <a:t> </a:t>
            </a:r>
            <a:r>
              <a:rPr lang="sk-SK" err="1"/>
              <a:t>propereties</a:t>
            </a:r>
            <a:r>
              <a:rPr lang="sk-SK"/>
              <a:t> as </a:t>
            </a:r>
            <a:r>
              <a:rPr lang="sk-SK" err="1"/>
              <a:t>well</a:t>
            </a:r>
            <a:endParaRPr lang="sk-SK"/>
          </a:p>
          <a:p>
            <a:endParaRPr lang="sk-SK"/>
          </a:p>
          <a:p>
            <a:endParaRPr lang="sk-SK"/>
          </a:p>
          <a:p>
            <a:pPr lvl="1"/>
            <a:endParaRPr lang="sk-S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2299163-337A-5542-8FAD-1A291EF475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200" y="1417638"/>
            <a:ext cx="4041775" cy="639762"/>
          </a:xfrm>
        </p:spPr>
        <p:txBody>
          <a:bodyPr/>
          <a:lstStyle/>
          <a:p>
            <a:r>
              <a:rPr lang="sk-SK" i="1" err="1"/>
              <a:t>Normal</a:t>
            </a:r>
            <a:r>
              <a:rPr lang="sk-SK"/>
              <a:t> </a:t>
            </a:r>
            <a:r>
              <a:rPr lang="sk-SK" err="1"/>
              <a:t>primitives</a:t>
            </a:r>
            <a:endParaRPr lang="sk-SK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E8D1CE8-0660-2F40-830B-F9CE023B22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200" y="2057400"/>
            <a:ext cx="4041775" cy="3951288"/>
          </a:xfrm>
        </p:spPr>
        <p:txBody>
          <a:bodyPr>
            <a:normAutofit fontScale="85000" lnSpcReduction="20000"/>
          </a:bodyPr>
          <a:lstStyle/>
          <a:p>
            <a:r>
              <a:rPr lang="sk-SK" b="1" dirty="0" err="1"/>
              <a:t>string</a:t>
            </a:r>
            <a:endParaRPr lang="sk-SK" b="1" dirty="0"/>
          </a:p>
          <a:p>
            <a:r>
              <a:rPr lang="sk-SK" b="1" dirty="0" err="1"/>
              <a:t>number</a:t>
            </a:r>
            <a:endParaRPr lang="sk-SK" b="1" dirty="0"/>
          </a:p>
          <a:p>
            <a:r>
              <a:rPr lang="sk-SK" b="1" dirty="0" err="1"/>
              <a:t>boolean</a:t>
            </a:r>
            <a:endParaRPr lang="sk-SK" b="1" dirty="0"/>
          </a:p>
          <a:p>
            <a:pPr marL="0" indent="0">
              <a:buNone/>
            </a:pPr>
            <a:endParaRPr lang="sk-SK" i="1" dirty="0"/>
          </a:p>
          <a:p>
            <a:r>
              <a:rPr lang="sk-SK" i="1" dirty="0" err="1"/>
              <a:t>Primitives</a:t>
            </a:r>
            <a:r>
              <a:rPr lang="sk-SK" i="1" dirty="0"/>
              <a:t> </a:t>
            </a:r>
            <a:r>
              <a:rPr lang="sk-SK" i="1" dirty="0" err="1"/>
              <a:t>have</a:t>
            </a:r>
            <a:r>
              <a:rPr lang="sk-SK" i="1" dirty="0"/>
              <a:t> </a:t>
            </a:r>
            <a:r>
              <a:rPr lang="sk-SK" i="1" dirty="0" err="1"/>
              <a:t>methods</a:t>
            </a:r>
            <a:r>
              <a:rPr lang="sk-SK" i="1" dirty="0"/>
              <a:t> ;-) </a:t>
            </a:r>
            <a:r>
              <a:rPr lang="sk-SK" dirty="0"/>
              <a:t>JS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strongly</a:t>
            </a:r>
            <a:r>
              <a:rPr lang="sk-SK" dirty="0"/>
              <a:t> OO </a:t>
            </a:r>
            <a:r>
              <a:rPr lang="sk-SK" dirty="0" err="1"/>
              <a:t>oriented</a:t>
            </a:r>
            <a:r>
              <a:rPr lang="sk-SK" dirty="0"/>
              <a:t>,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each</a:t>
            </a:r>
            <a:r>
              <a:rPr lang="sk-SK" dirty="0"/>
              <a:t> </a:t>
            </a:r>
            <a:r>
              <a:rPr lang="sk-SK" dirty="0" err="1"/>
              <a:t>primitive</a:t>
            </a:r>
            <a:r>
              <a:rPr lang="sk-SK" dirty="0"/>
              <a:t> </a:t>
            </a:r>
            <a:r>
              <a:rPr lang="sk-SK" dirty="0" err="1"/>
              <a:t>there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wrapper</a:t>
            </a:r>
            <a:r>
              <a:rPr lang="sk-SK" dirty="0"/>
              <a:t> </a:t>
            </a:r>
            <a:r>
              <a:rPr lang="sk-SK" dirty="0" err="1"/>
              <a:t>object</a:t>
            </a:r>
            <a:r>
              <a:rPr lang="sk-SK" dirty="0"/>
              <a:t> </a:t>
            </a:r>
            <a:r>
              <a:rPr lang="sk-SK" dirty="0" err="1"/>
              <a:t>defining</a:t>
            </a:r>
            <a:r>
              <a:rPr lang="sk-SK" dirty="0"/>
              <a:t> </a:t>
            </a:r>
            <a:r>
              <a:rPr lang="sk-SK" dirty="0" err="1"/>
              <a:t>it‘s</a:t>
            </a:r>
            <a:r>
              <a:rPr lang="sk-SK" dirty="0"/>
              <a:t> API</a:t>
            </a:r>
          </a:p>
          <a:p>
            <a:r>
              <a:rPr lang="sk-SK" dirty="0" err="1"/>
              <a:t>Primitives</a:t>
            </a:r>
            <a:r>
              <a:rPr lang="sk-SK" dirty="0"/>
              <a:t> are </a:t>
            </a:r>
            <a:r>
              <a:rPr lang="sk-SK" dirty="0" err="1"/>
              <a:t>immutable</a:t>
            </a:r>
            <a:r>
              <a:rPr lang="sk-SK" dirty="0"/>
              <a:t> </a:t>
            </a:r>
            <a:r>
              <a:rPr lang="sk-SK" b="1" dirty="0"/>
              <a:t> </a:t>
            </a:r>
            <a:r>
              <a:rPr lang="sk-SK" dirty="0" err="1"/>
              <a:t>i.e</a:t>
            </a:r>
            <a:r>
              <a:rPr lang="sk-SK" dirty="0"/>
              <a:t>., </a:t>
            </a:r>
            <a:r>
              <a:rPr lang="sk-SK" dirty="0" err="1"/>
              <a:t>they</a:t>
            </a:r>
            <a:r>
              <a:rPr lang="sk-SK" dirty="0"/>
              <a:t> </a:t>
            </a:r>
            <a:r>
              <a:rPr lang="sk-SK" dirty="0" err="1"/>
              <a:t>cannot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altered</a:t>
            </a:r>
            <a:r>
              <a:rPr lang="sk-SK" dirty="0"/>
              <a:t>,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existing</a:t>
            </a:r>
            <a:r>
              <a:rPr lang="sk-SK" dirty="0"/>
              <a:t> </a:t>
            </a:r>
            <a:r>
              <a:rPr lang="sk-SK" dirty="0" err="1"/>
              <a:t>value</a:t>
            </a:r>
            <a:r>
              <a:rPr lang="sk-SK" dirty="0"/>
              <a:t> </a:t>
            </a:r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not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changed</a:t>
            </a:r>
            <a:r>
              <a:rPr lang="sk-SK" dirty="0"/>
              <a:t> in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ways</a:t>
            </a:r>
            <a:r>
              <a:rPr lang="sk-SK" dirty="0"/>
              <a:t>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objects</a:t>
            </a:r>
            <a:r>
              <a:rPr lang="sk-SK" dirty="0"/>
              <a:t>, </a:t>
            </a:r>
            <a:r>
              <a:rPr lang="sk-SK" dirty="0" err="1"/>
              <a:t>arrays</a:t>
            </a:r>
            <a:r>
              <a:rPr lang="sk-SK" dirty="0"/>
              <a:t>, and </a:t>
            </a:r>
            <a:r>
              <a:rPr lang="sk-SK" dirty="0" err="1"/>
              <a:t>functions</a:t>
            </a:r>
            <a:r>
              <a:rPr lang="sk-SK" dirty="0"/>
              <a:t> </a:t>
            </a:r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altered</a:t>
            </a:r>
            <a:endParaRPr lang="sk-SK" dirty="0"/>
          </a:p>
          <a:p>
            <a:endParaRPr lang="sk-SK" dirty="0"/>
          </a:p>
          <a:p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033903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0FF36-7F52-E748-9D16-B6C350D43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samples</a:t>
            </a:r>
            <a:endParaRPr lang="sk-S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6D6F42-E30E-354D-82BA-26D27586F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sk-SK" dirty="0"/>
              <a:t>Ako zapisujeme premenné jednotlivých typov:</a:t>
            </a:r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/>
              <a:t>$ </a:t>
            </a:r>
            <a:r>
              <a:rPr lang="sk-SK" dirty="0" err="1"/>
              <a:t>subl</a:t>
            </a:r>
            <a:r>
              <a:rPr lang="sk-SK" dirty="0"/>
              <a:t> ./02-prednasky/</a:t>
            </a:r>
            <a:r>
              <a:rPr lang="sk-SK" dirty="0" err="1"/>
              <a:t>samples</a:t>
            </a:r>
            <a:r>
              <a:rPr lang="sk-SK" dirty="0"/>
              <a:t>/02-data-types/</a:t>
            </a:r>
            <a:r>
              <a:rPr lang="sk-SK" dirty="0" err="1"/>
              <a:t>data-types.js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 err="1"/>
              <a:t>String</a:t>
            </a:r>
            <a:r>
              <a:rPr lang="sk-SK" dirty="0"/>
              <a:t>, </a:t>
            </a:r>
            <a:r>
              <a:rPr lang="sk-SK" dirty="0" err="1"/>
              <a:t>Number</a:t>
            </a:r>
            <a:r>
              <a:rPr lang="sk-SK" dirty="0"/>
              <a:t> and </a:t>
            </a:r>
            <a:r>
              <a:rPr lang="sk-SK" dirty="0" err="1"/>
              <a:t>Boolean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</a:t>
            </a:r>
            <a:r>
              <a:rPr lang="sk-SK" dirty="0" err="1"/>
              <a:t>methods</a:t>
            </a:r>
            <a:r>
              <a:rPr lang="sk-SK" dirty="0"/>
              <a:t> (</a:t>
            </a:r>
            <a:r>
              <a:rPr lang="sk-SK" dirty="0" err="1"/>
              <a:t>thanx</a:t>
            </a:r>
            <a:r>
              <a:rPr lang="sk-SK" dirty="0"/>
              <a:t> to </a:t>
            </a:r>
            <a:r>
              <a:rPr lang="sk-SK" dirty="0" err="1"/>
              <a:t>build</a:t>
            </a:r>
            <a:r>
              <a:rPr lang="sk-SK" dirty="0"/>
              <a:t> in </a:t>
            </a:r>
            <a:r>
              <a:rPr lang="sk-SK" dirty="0" err="1"/>
              <a:t>wrappers</a:t>
            </a:r>
            <a:r>
              <a:rPr lang="sk-SK" dirty="0"/>
              <a:t>)</a:t>
            </a:r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/>
              <a:t>$ </a:t>
            </a:r>
            <a:r>
              <a:rPr lang="sk-SK" dirty="0" err="1"/>
              <a:t>subl</a:t>
            </a:r>
            <a:r>
              <a:rPr lang="sk-SK" dirty="0"/>
              <a:t> ./02-prednasky/</a:t>
            </a:r>
            <a:r>
              <a:rPr lang="sk-SK" dirty="0" err="1"/>
              <a:t>samples</a:t>
            </a:r>
            <a:r>
              <a:rPr lang="sk-SK" dirty="0"/>
              <a:t>/02-data-types/</a:t>
            </a:r>
            <a:r>
              <a:rPr lang="sk-SK" dirty="0" err="1"/>
              <a:t>primitives-have-methods.js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026152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8C3EAD-229B-0E49-8BE8-235037634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typeof</a:t>
            </a:r>
            <a:r>
              <a:rPr lang="sk-SK"/>
              <a:t> operator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46A3FDA-36E1-3144-8D75-D13FBC0F7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sk-SK" dirty="0"/>
              <a:t>Keďže sme v netypovom jazyku, potrebujeme sa niekedy spýtať či je daná hodnota </a:t>
            </a:r>
            <a:r>
              <a:rPr lang="sk-SK" dirty="0" err="1"/>
              <a:t>String</a:t>
            </a:r>
            <a:r>
              <a:rPr lang="sk-SK" dirty="0"/>
              <a:t> alebo </a:t>
            </a:r>
            <a:r>
              <a:rPr lang="sk-SK" dirty="0" err="1"/>
              <a:t>Number</a:t>
            </a:r>
            <a:r>
              <a:rPr lang="sk-SK" dirty="0"/>
              <a:t> alebo Dátum a podľa toho pokračovať.....</a:t>
            </a:r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/>
              <a:t>Niekoľko </a:t>
            </a:r>
            <a:r>
              <a:rPr lang="sk-SK" dirty="0" err="1"/>
              <a:t>strategií</a:t>
            </a:r>
            <a:r>
              <a:rPr lang="sk-SK" dirty="0"/>
              <a:t>:</a:t>
            </a:r>
          </a:p>
          <a:p>
            <a:pPr marL="914400" lvl="1" indent="-514350">
              <a:buFont typeface="+mj-lt"/>
              <a:buAutoNum type="alphaUcPeriod"/>
            </a:pPr>
            <a:r>
              <a:rPr lang="sk-SK" dirty="0" err="1"/>
              <a:t>typeof</a:t>
            </a:r>
            <a:r>
              <a:rPr lang="sk-SK" dirty="0"/>
              <a:t> – </a:t>
            </a:r>
            <a:r>
              <a:rPr lang="sk-SK" dirty="0" err="1"/>
              <a:t>staci</a:t>
            </a:r>
            <a:r>
              <a:rPr lang="sk-SK" dirty="0"/>
              <a:t> len na </a:t>
            </a:r>
            <a:r>
              <a:rPr lang="sk-SK" dirty="0" err="1"/>
              <a:t>primitivne</a:t>
            </a:r>
            <a:r>
              <a:rPr lang="sk-SK" dirty="0"/>
              <a:t> typy</a:t>
            </a:r>
          </a:p>
          <a:p>
            <a:pPr marL="914400" lvl="1" indent="-514350">
              <a:buFont typeface="+mj-lt"/>
              <a:buAutoNum type="alphaUcPeriod"/>
            </a:pPr>
            <a:r>
              <a:rPr lang="sk-SK" dirty="0"/>
              <a:t>*.</a:t>
            </a:r>
            <a:r>
              <a:rPr lang="sk-SK" dirty="0" err="1"/>
              <a:t>is</a:t>
            </a:r>
            <a:r>
              <a:rPr lang="sk-SK" dirty="0"/>
              <a:t>* funkcie – </a:t>
            </a:r>
            <a:r>
              <a:rPr lang="sk-SK" dirty="0" err="1"/>
              <a:t>Array.isArray</a:t>
            </a:r>
            <a:r>
              <a:rPr lang="sk-SK" dirty="0"/>
              <a:t>(), </a:t>
            </a:r>
            <a:r>
              <a:rPr lang="sk-SK" dirty="0" err="1"/>
              <a:t>Number.isFinite</a:t>
            </a:r>
            <a:r>
              <a:rPr lang="sk-SK" dirty="0"/>
              <a:t>()</a:t>
            </a:r>
          </a:p>
          <a:p>
            <a:pPr marL="914400" lvl="1" indent="-514350">
              <a:buFont typeface="+mj-lt"/>
              <a:buAutoNum type="alphaUcPeriod"/>
            </a:pPr>
            <a:r>
              <a:rPr lang="sk-SK" dirty="0" err="1"/>
              <a:t>Object.prototype.toString</a:t>
            </a:r>
            <a:endParaRPr lang="sk-SK" dirty="0"/>
          </a:p>
          <a:p>
            <a:pPr marL="914400" lvl="1" indent="-514350">
              <a:buFont typeface="+mj-lt"/>
              <a:buAutoNum type="alphaUcPeriod"/>
            </a:pPr>
            <a:r>
              <a:rPr lang="sk-SK" dirty="0" err="1"/>
              <a:t>instanceof</a:t>
            </a:r>
            <a:endParaRPr lang="sk-SK" dirty="0"/>
          </a:p>
          <a:p>
            <a:pPr marL="914400" lvl="1" indent="-514350">
              <a:buFont typeface="+mj-lt"/>
              <a:buAutoNum type="alphaUcPeriod"/>
            </a:pPr>
            <a:r>
              <a:rPr lang="sk-SK" dirty="0" err="1"/>
              <a:t>constructor</a:t>
            </a:r>
            <a:endParaRPr lang="sk-SK" dirty="0"/>
          </a:p>
          <a:p>
            <a:pPr marL="914400" lvl="1" indent="-514350">
              <a:buFont typeface="+mj-lt"/>
              <a:buAutoNum type="alphaUcPeriod"/>
            </a:pPr>
            <a:r>
              <a:rPr lang="sk-SK" dirty="0"/>
              <a:t>knižnice – </a:t>
            </a:r>
            <a:r>
              <a:rPr lang="sk-SK" dirty="0" err="1"/>
              <a:t>navznikali</a:t>
            </a:r>
            <a:r>
              <a:rPr lang="sk-SK" dirty="0"/>
              <a:t> </a:t>
            </a:r>
            <a:r>
              <a:rPr lang="sk-SK" dirty="0" err="1"/>
              <a:t>kadejake</a:t>
            </a:r>
            <a:endParaRPr lang="sk-SK" dirty="0"/>
          </a:p>
          <a:p>
            <a:pPr marL="914400" lvl="1" indent="-514350">
              <a:buFont typeface="+mj-lt"/>
              <a:buAutoNum type="alphaUcPeriod"/>
            </a:pPr>
            <a:r>
              <a:rPr lang="sk-SK" dirty="0" err="1"/>
              <a:t>TypeScript</a:t>
            </a:r>
            <a:r>
              <a:rPr lang="sk-SK" dirty="0"/>
              <a:t>  - ?????</a:t>
            </a:r>
          </a:p>
          <a:p>
            <a:pPr marL="914400" lvl="1" indent="-514350">
              <a:buFont typeface="+mj-lt"/>
              <a:buAutoNum type="alphaUcPeriod"/>
            </a:pPr>
            <a:r>
              <a:rPr lang="sk-SK" dirty="0" err="1"/>
              <a:t>Duck</a:t>
            </a:r>
            <a:r>
              <a:rPr lang="sk-SK" dirty="0"/>
              <a:t> </a:t>
            </a:r>
            <a:r>
              <a:rPr lang="sk-SK" dirty="0" err="1"/>
              <a:t>Typing</a:t>
            </a:r>
            <a:r>
              <a:rPr lang="sk-SK" dirty="0"/>
              <a:t> ? (ozaj potrebujeme </a:t>
            </a:r>
            <a:r>
              <a:rPr lang="sk-SK" dirty="0" err="1"/>
              <a:t>vediet</a:t>
            </a:r>
            <a:r>
              <a:rPr lang="sk-SK" dirty="0"/>
              <a:t> typ, alebo ci podporuje moju </a:t>
            </a:r>
            <a:r>
              <a:rPr lang="sk-SK" dirty="0" err="1"/>
              <a:t>metodu</a:t>
            </a:r>
            <a:r>
              <a:rPr lang="sk-SK" dirty="0"/>
              <a:t> ?)</a:t>
            </a:r>
          </a:p>
          <a:p>
            <a:pPr marL="914400" lvl="1" indent="-514350">
              <a:buFont typeface="+mj-lt"/>
              <a:buAutoNum type="alphaUcPeriod"/>
            </a:pPr>
            <a:r>
              <a:rPr lang="sk-SK" dirty="0" err="1"/>
              <a:t>Security</a:t>
            </a:r>
            <a:r>
              <a:rPr lang="sk-SK" dirty="0"/>
              <a:t> </a:t>
            </a:r>
            <a:r>
              <a:rPr lang="sk-SK" dirty="0" err="1"/>
              <a:t>attacks</a:t>
            </a:r>
            <a:r>
              <a:rPr lang="sk-SK" dirty="0"/>
              <a:t>.... </a:t>
            </a:r>
            <a:r>
              <a:rPr lang="sk-SK" dirty="0" err="1"/>
              <a:t>Based</a:t>
            </a:r>
            <a:r>
              <a:rPr lang="sk-SK" dirty="0"/>
              <a:t> on </a:t>
            </a:r>
            <a:r>
              <a:rPr lang="sk-SK" dirty="0" err="1"/>
              <a:t>bad</a:t>
            </a:r>
            <a:r>
              <a:rPr lang="sk-SK" dirty="0"/>
              <a:t> </a:t>
            </a:r>
            <a:r>
              <a:rPr lang="sk-SK" dirty="0" err="1"/>
              <a:t>checks</a:t>
            </a:r>
            <a:endParaRPr lang="sk-SK" dirty="0"/>
          </a:p>
          <a:p>
            <a:pPr marL="914400" lvl="1" indent="-514350">
              <a:buFont typeface="+mj-lt"/>
              <a:buAutoNum type="alphaUcPeriod"/>
            </a:pPr>
            <a:endParaRPr lang="sk-SK" dirty="0"/>
          </a:p>
          <a:p>
            <a:pPr marL="0" indent="0">
              <a:buNone/>
            </a:pPr>
            <a:r>
              <a:rPr lang="sk-SK" dirty="0"/>
              <a:t>Použitie silne záleží na tom </a:t>
            </a:r>
            <a:r>
              <a:rPr lang="sk-SK" b="1" dirty="0"/>
              <a:t>čo</a:t>
            </a:r>
            <a:r>
              <a:rPr lang="sk-SK" dirty="0"/>
              <a:t> a </a:t>
            </a:r>
            <a:r>
              <a:rPr lang="sk-SK" b="1" dirty="0"/>
              <a:t>kde</a:t>
            </a:r>
            <a:r>
              <a:rPr lang="sk-SK" dirty="0"/>
              <a:t> kódujeme</a:t>
            </a:r>
          </a:p>
        </p:txBody>
      </p:sp>
    </p:spTree>
    <p:extLst>
      <p:ext uri="{BB962C8B-B14F-4D97-AF65-F5344CB8AC3E}">
        <p14:creationId xmlns:p14="http://schemas.microsoft.com/office/powerpoint/2010/main" val="448133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0EE37-F25E-CC4E-A308-1F4552096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Samples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46504-5F5C-F947-BCF1-539B6410F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/>
              <a:t>$ </a:t>
            </a:r>
            <a:r>
              <a:rPr lang="sk-SK" dirty="0" err="1"/>
              <a:t>subl</a:t>
            </a:r>
            <a:r>
              <a:rPr lang="sk-SK" dirty="0"/>
              <a:t> ./02-prednasky/</a:t>
            </a:r>
            <a:r>
              <a:rPr lang="sk-SK" dirty="0" err="1"/>
              <a:t>samples</a:t>
            </a:r>
            <a:r>
              <a:rPr lang="sk-SK" dirty="0"/>
              <a:t>/03-checking-type/01-typeof.js</a:t>
            </a:r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/>
              <a:t>$ </a:t>
            </a:r>
            <a:r>
              <a:rPr lang="sk-SK" dirty="0" err="1"/>
              <a:t>subl</a:t>
            </a:r>
            <a:r>
              <a:rPr lang="sk-SK" dirty="0"/>
              <a:t> ./02-prednasky/</a:t>
            </a:r>
            <a:r>
              <a:rPr lang="sk-SK" dirty="0" err="1"/>
              <a:t>samples</a:t>
            </a:r>
            <a:r>
              <a:rPr lang="sk-SK" dirty="0"/>
              <a:t>/03-checking-type/02-other-checks.js</a:t>
            </a:r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dirty="0" err="1"/>
              <a:t>Kniznice</a:t>
            </a:r>
            <a:r>
              <a:rPr lang="sk-SK" dirty="0"/>
              <a:t>:</a:t>
            </a:r>
          </a:p>
          <a:p>
            <a:r>
              <a:rPr lang="sk-SK" dirty="0">
                <a:hlinkClick r:id="rId2"/>
              </a:rPr>
              <a:t>https://www.npmjs.com/package/is</a:t>
            </a:r>
            <a:endParaRPr lang="sk-SK" dirty="0"/>
          </a:p>
          <a:p>
            <a:r>
              <a:rPr lang="sk-SK" dirty="0">
                <a:hlinkClick r:id="rId3"/>
              </a:rPr>
              <a:t>https://bit.dev/lodash/lodash/lang/~code</a:t>
            </a:r>
            <a:endParaRPr lang="sk-SK" dirty="0"/>
          </a:p>
          <a:p>
            <a:r>
              <a:rPr lang="sk-SK" dirty="0">
                <a:hlinkClick r:id="rId4"/>
              </a:rPr>
              <a:t>https://github.com/nodejs/node/blob/master/lib/util.js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907233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A312C-FF31-F74D-AC30-D5EDEACB6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strings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5F9F310-1214-7341-96D0-14438EE07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k-SK" b="1" err="1"/>
              <a:t>literals</a:t>
            </a:r>
            <a:r>
              <a:rPr lang="sk-SK"/>
              <a:t> - </a:t>
            </a:r>
            <a:r>
              <a:rPr lang="sk-SK" err="1"/>
              <a:t>double</a:t>
            </a:r>
            <a:r>
              <a:rPr lang="sk-SK"/>
              <a:t> or single </a:t>
            </a:r>
            <a:r>
              <a:rPr lang="sk-SK" err="1"/>
              <a:t>quotes</a:t>
            </a:r>
            <a:r>
              <a:rPr lang="sk-SK"/>
              <a:t> </a:t>
            </a:r>
          </a:p>
          <a:p>
            <a:pPr lvl="1"/>
            <a:r>
              <a:rPr lang="sk-SK" b="1" err="1"/>
              <a:t>template</a:t>
            </a:r>
            <a:r>
              <a:rPr lang="sk-SK" b="1"/>
              <a:t> </a:t>
            </a:r>
            <a:r>
              <a:rPr lang="sk-SK" b="1" err="1"/>
              <a:t>literals</a:t>
            </a:r>
            <a:r>
              <a:rPr lang="sk-SK" b="1"/>
              <a:t> </a:t>
            </a:r>
            <a:r>
              <a:rPr lang="sk-SK"/>
              <a:t>(</a:t>
            </a:r>
            <a:r>
              <a:rPr lang="sk-SK" err="1"/>
              <a:t>backtick</a:t>
            </a:r>
            <a:r>
              <a:rPr lang="sk-SK"/>
              <a:t>)</a:t>
            </a:r>
          </a:p>
          <a:p>
            <a:pPr lvl="1"/>
            <a:r>
              <a:rPr lang="sk-SK" err="1"/>
              <a:t>escape</a:t>
            </a:r>
            <a:r>
              <a:rPr lang="sk-SK"/>
              <a:t> </a:t>
            </a:r>
            <a:r>
              <a:rPr lang="sk-SK" err="1"/>
              <a:t>notation</a:t>
            </a:r>
            <a:r>
              <a:rPr lang="sk-SK"/>
              <a:t> </a:t>
            </a:r>
            <a:r>
              <a:rPr lang="sk-SK" err="1"/>
              <a:t>for</a:t>
            </a:r>
            <a:r>
              <a:rPr lang="sk-SK"/>
              <a:t> </a:t>
            </a:r>
            <a:r>
              <a:rPr lang="sk-SK" err="1"/>
              <a:t>special</a:t>
            </a:r>
            <a:r>
              <a:rPr lang="sk-SK"/>
              <a:t> </a:t>
            </a:r>
            <a:r>
              <a:rPr lang="sk-SK" err="1"/>
              <a:t>characters</a:t>
            </a:r>
            <a:r>
              <a:rPr lang="sk-SK"/>
              <a:t> \n,\t, ...</a:t>
            </a:r>
          </a:p>
          <a:p>
            <a:pPr lvl="1"/>
            <a:r>
              <a:rPr lang="sk-SK" err="1"/>
              <a:t>unicode</a:t>
            </a:r>
            <a:r>
              <a:rPr lang="sk-SK"/>
              <a:t> and </a:t>
            </a:r>
            <a:r>
              <a:rPr lang="sk-SK" err="1"/>
              <a:t>hex</a:t>
            </a:r>
            <a:r>
              <a:rPr lang="sk-SK"/>
              <a:t> </a:t>
            </a:r>
            <a:r>
              <a:rPr lang="sk-SK" err="1"/>
              <a:t>escape</a:t>
            </a:r>
            <a:r>
              <a:rPr lang="sk-SK"/>
              <a:t> </a:t>
            </a:r>
            <a:r>
              <a:rPr lang="sk-SK" err="1"/>
              <a:t>sequences</a:t>
            </a:r>
            <a:r>
              <a:rPr lang="sk-SK"/>
              <a:t> (\u,\u{},\x)</a:t>
            </a:r>
          </a:p>
          <a:p>
            <a:r>
              <a:rPr lang="sk-SK" b="1" err="1"/>
              <a:t>unicode</a:t>
            </a:r>
            <a:endParaRPr lang="sk-SK" b="1"/>
          </a:p>
          <a:p>
            <a:pPr lvl="1"/>
            <a:r>
              <a:rPr lang="sk-SK" err="1"/>
              <a:t>bytes</a:t>
            </a:r>
            <a:r>
              <a:rPr lang="sk-SK"/>
              <a:t>, </a:t>
            </a:r>
            <a:r>
              <a:rPr lang="sk-SK" err="1"/>
              <a:t>chars</a:t>
            </a:r>
            <a:r>
              <a:rPr lang="sk-SK"/>
              <a:t>, </a:t>
            </a:r>
            <a:r>
              <a:rPr lang="sk-SK" b="1" err="1"/>
              <a:t>codePoints</a:t>
            </a:r>
            <a:r>
              <a:rPr lang="sk-SK"/>
              <a:t>, </a:t>
            </a:r>
            <a:r>
              <a:rPr lang="sk-SK" err="1"/>
              <a:t>encoding</a:t>
            </a:r>
            <a:endParaRPr lang="sk-SK"/>
          </a:p>
          <a:p>
            <a:r>
              <a:rPr lang="sk-SK" b="1" err="1"/>
              <a:t>operators</a:t>
            </a:r>
            <a:r>
              <a:rPr lang="sk-SK"/>
              <a:t> - </a:t>
            </a:r>
            <a:r>
              <a:rPr lang="sk-SK" err="1"/>
              <a:t>applicable</a:t>
            </a:r>
            <a:r>
              <a:rPr lang="sk-SK"/>
              <a:t> on </a:t>
            </a:r>
            <a:r>
              <a:rPr lang="sk-SK" err="1"/>
              <a:t>strings</a:t>
            </a:r>
            <a:endParaRPr lang="sk-SK"/>
          </a:p>
          <a:p>
            <a:r>
              <a:rPr lang="sk-SK" b="1" err="1"/>
              <a:t>String</a:t>
            </a:r>
            <a:r>
              <a:rPr lang="sk-SK"/>
              <a:t> – API of </a:t>
            </a:r>
            <a:r>
              <a:rPr lang="sk-SK" err="1"/>
              <a:t>Strings</a:t>
            </a:r>
            <a:r>
              <a:rPr lang="sk-SK"/>
              <a:t> </a:t>
            </a:r>
            <a:r>
              <a:rPr lang="sk-SK" err="1"/>
              <a:t>defined</a:t>
            </a:r>
            <a:r>
              <a:rPr lang="sk-SK"/>
              <a:t> by </a:t>
            </a:r>
            <a:r>
              <a:rPr lang="sk-SK" err="1"/>
              <a:t>build</a:t>
            </a:r>
            <a:r>
              <a:rPr lang="sk-SK"/>
              <a:t> in </a:t>
            </a:r>
            <a:r>
              <a:rPr lang="sk-SK" err="1"/>
              <a:t>wrapper</a:t>
            </a:r>
            <a:endParaRPr lang="sk-SK"/>
          </a:p>
          <a:p>
            <a:pPr lvl="1"/>
            <a:r>
              <a:rPr lang="sk-SK" err="1"/>
              <a:t>immutable</a:t>
            </a:r>
            <a:r>
              <a:rPr lang="sk-SK"/>
              <a:t>, </a:t>
            </a:r>
            <a:r>
              <a:rPr lang="sk-SK" b="1" err="1"/>
              <a:t>char</a:t>
            </a:r>
            <a:r>
              <a:rPr lang="sk-SK" b="1"/>
              <a:t> </a:t>
            </a:r>
            <a:r>
              <a:rPr lang="sk-SK" b="1" err="1"/>
              <a:t>vs</a:t>
            </a:r>
            <a:r>
              <a:rPr lang="sk-SK" b="1"/>
              <a:t>. </a:t>
            </a:r>
            <a:r>
              <a:rPr lang="sk-SK" b="1" err="1"/>
              <a:t>codePoints</a:t>
            </a:r>
            <a:r>
              <a:rPr lang="sk-SK" b="1"/>
              <a:t> </a:t>
            </a:r>
            <a:r>
              <a:rPr lang="sk-SK" b="1" err="1"/>
              <a:t>APIs</a:t>
            </a:r>
            <a:r>
              <a:rPr lang="sk-SK"/>
              <a:t>, </a:t>
            </a:r>
            <a:r>
              <a:rPr lang="sk-SK" err="1"/>
              <a:t>local</a:t>
            </a:r>
            <a:r>
              <a:rPr lang="sk-SK"/>
              <a:t> </a:t>
            </a:r>
            <a:r>
              <a:rPr lang="sk-SK" err="1"/>
              <a:t>sensitive</a:t>
            </a:r>
            <a:r>
              <a:rPr lang="sk-SK"/>
              <a:t> </a:t>
            </a:r>
            <a:r>
              <a:rPr lang="sk-SK" err="1"/>
              <a:t>insensitive</a:t>
            </a:r>
            <a:r>
              <a:rPr lang="sk-SK"/>
              <a:t> </a:t>
            </a:r>
          </a:p>
          <a:p>
            <a:r>
              <a:rPr lang="sk-SK" b="1" err="1"/>
              <a:t>Conversions</a:t>
            </a:r>
            <a:r>
              <a:rPr lang="sk-SK"/>
              <a:t> and </a:t>
            </a:r>
            <a:r>
              <a:rPr lang="sk-SK" err="1"/>
              <a:t>coercion</a:t>
            </a:r>
            <a:endParaRPr lang="sk-SK"/>
          </a:p>
          <a:p>
            <a:r>
              <a:rPr lang="sk-SK" b="1"/>
              <a:t>i18n – </a:t>
            </a:r>
            <a:r>
              <a:rPr lang="sk-SK" err="1"/>
              <a:t>sorting</a:t>
            </a:r>
            <a:r>
              <a:rPr lang="sk-SK"/>
              <a:t> and </a:t>
            </a:r>
            <a:r>
              <a:rPr lang="sk-SK" err="1"/>
              <a:t>Collation</a:t>
            </a:r>
            <a:endParaRPr lang="sk-SK" b="1"/>
          </a:p>
          <a:p>
            <a:r>
              <a:rPr lang="sk-SK" b="1" err="1"/>
              <a:t>typeof</a:t>
            </a:r>
            <a:r>
              <a:rPr lang="sk-SK"/>
              <a:t> -  and </a:t>
            </a:r>
            <a:r>
              <a:rPr lang="sk-SK" err="1"/>
              <a:t>checking</a:t>
            </a:r>
            <a:r>
              <a:rPr lang="sk-SK"/>
              <a:t> </a:t>
            </a:r>
            <a:r>
              <a:rPr lang="sk-SK" err="1"/>
              <a:t>if</a:t>
            </a:r>
            <a:r>
              <a:rPr lang="sk-SK"/>
              <a:t> </a:t>
            </a:r>
            <a:r>
              <a:rPr lang="sk-SK" err="1"/>
              <a:t>string</a:t>
            </a:r>
            <a:endParaRPr lang="sk-SK"/>
          </a:p>
          <a:p>
            <a:pPr marL="0" indent="0">
              <a:buNone/>
            </a:pPr>
            <a:endParaRPr lang="sk-SK"/>
          </a:p>
          <a:p>
            <a:endParaRPr lang="sk-SK"/>
          </a:p>
          <a:p>
            <a:endParaRPr lang="sk-S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A42C58-3028-2F42-A4B3-C3744252C92C}"/>
              </a:ext>
            </a:extLst>
          </p:cNvPr>
          <p:cNvSpPr/>
          <p:nvPr/>
        </p:nvSpPr>
        <p:spPr>
          <a:xfrm>
            <a:off x="457200" y="6201003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sz="800">
                <a:hlinkClick r:id="rId2"/>
              </a:rPr>
              <a:t>https://developer.mozilla.org/en-US/docs/Web/JavaScript/Reference/Global_Objects/String</a:t>
            </a:r>
          </a:p>
          <a:p>
            <a:r>
              <a:rPr lang="sk-SK" sz="800">
                <a:hlinkClick r:id="rId2"/>
              </a:rPr>
              <a:t>https://developer.mozilla.org/en-US/docs/Web/JavaScript/Guide/Text_formatting#String_literals</a:t>
            </a:r>
            <a:endParaRPr lang="sk-SK" sz="800"/>
          </a:p>
          <a:p>
            <a:endParaRPr lang="sk-SK" sz="800"/>
          </a:p>
        </p:txBody>
      </p:sp>
    </p:spTree>
    <p:extLst>
      <p:ext uri="{BB962C8B-B14F-4D97-AF65-F5344CB8AC3E}">
        <p14:creationId xmlns:p14="http://schemas.microsoft.com/office/powerpoint/2010/main" val="104682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60968-E0AB-0546-BA1C-360B3E4A8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String API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06E7DF-7305-6142-B737-5D9CC7B9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7"/>
          <a:stretch/>
        </p:blipFill>
        <p:spPr>
          <a:xfrm>
            <a:off x="457200" y="1607707"/>
            <a:ext cx="4038600" cy="38069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EB8FC5-7332-2E41-BCF4-257208BB7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3" y="1607710"/>
            <a:ext cx="4065270" cy="310972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7D9172B-C6A7-4448-BF5B-1A6C89DB822A}"/>
              </a:ext>
            </a:extLst>
          </p:cNvPr>
          <p:cNvSpPr/>
          <p:nvPr/>
        </p:nvSpPr>
        <p:spPr>
          <a:xfrm>
            <a:off x="405763" y="5835568"/>
            <a:ext cx="81800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>
                <a:hlinkClick r:id="rId5"/>
              </a:rPr>
              <a:t>https://developer.mozilla.org/en-US/docs/Web/JavaScript/Reference/Global_Objects/String</a:t>
            </a:r>
          </a:p>
        </p:txBody>
      </p:sp>
    </p:spTree>
    <p:extLst>
      <p:ext uri="{BB962C8B-B14F-4D97-AF65-F5344CB8AC3E}">
        <p14:creationId xmlns:p14="http://schemas.microsoft.com/office/powerpoint/2010/main" val="3046708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5A1FF-8421-6F45-9435-79CCAAE35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String API – codepoints vs. chars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1B400-190B-0A4C-82F4-9E8DECF8D58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err="1"/>
              <a:t>Array.from</a:t>
            </a:r>
            <a:r>
              <a:rPr lang="en-GB"/>
              <a:t>("\u{1f404}")</a:t>
            </a:r>
          </a:p>
          <a:p>
            <a:r>
              <a:rPr lang="en-GB"/>
              <a:t>TODO: other examples</a:t>
            </a:r>
          </a:p>
          <a:p>
            <a:r>
              <a:rPr lang="en-GB"/>
              <a:t>lack of basic knowledge may lead to incorrect libraries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E610E6-698F-3144-AEEA-14BDAFD9C3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/>
              <a:t>"\u{1f404}".split("")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01953A-A246-ED45-9F71-3DBF76C24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659" y="2218626"/>
            <a:ext cx="4395682" cy="409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92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C9ED4-4C72-3B42-8519-4EB25DB2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51737-3D5A-2047-90DC-7B90A794B0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/>
              <a:t>string -&gt; array</a:t>
            </a:r>
          </a:p>
          <a:p>
            <a:r>
              <a:rPr lang="en-GB"/>
              <a:t>useful when you want to use array API on strings (map, filter, reduce) or reverse(), sort() etc…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7B87D2-5B60-5747-92F0-DA1E467B45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>
                <a:solidFill>
                  <a:srgbClr val="00B050"/>
                </a:solidFill>
              </a:rPr>
              <a:t>cps</a:t>
            </a:r>
            <a:r>
              <a:rPr lang="en-GB"/>
              <a:t>=</a:t>
            </a:r>
            <a:r>
              <a:rPr lang="en-GB" err="1"/>
              <a:t>Array.from</a:t>
            </a:r>
            <a:r>
              <a:rPr lang="en-GB"/>
              <a:t>(s)</a:t>
            </a:r>
          </a:p>
          <a:p>
            <a:r>
              <a:rPr lang="en-GB">
                <a:solidFill>
                  <a:srgbClr val="00B050"/>
                </a:solidFill>
              </a:rPr>
              <a:t>cps</a:t>
            </a:r>
            <a:r>
              <a:rPr lang="en-GB"/>
              <a:t>=[…s]</a:t>
            </a:r>
          </a:p>
          <a:p>
            <a:r>
              <a:rPr lang="en-GB" err="1">
                <a:solidFill>
                  <a:srgbClr val="FF0000"/>
                </a:solidFill>
              </a:rPr>
              <a:t>chs</a:t>
            </a:r>
            <a:r>
              <a:rPr lang="en-GB"/>
              <a:t>=</a:t>
            </a:r>
            <a:r>
              <a:rPr lang="en-GB" err="1"/>
              <a:t>s.split</a:t>
            </a:r>
            <a:r>
              <a:rPr lang="en-GB"/>
              <a:t>("")</a:t>
            </a:r>
          </a:p>
          <a:p>
            <a:pPr marL="0" indent="0"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7256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6F222-3893-D140-AA4E-8D8F58E25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number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480850-245C-D54C-A2FE-35D2157C8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sk-SK" b="1"/>
              <a:t>literals</a:t>
            </a:r>
            <a:r>
              <a:rPr lang="sk-SK"/>
              <a:t> - four types of number literals: decimal, binary, octal, and hexadecimal</a:t>
            </a:r>
          </a:p>
          <a:p>
            <a:r>
              <a:rPr lang="sk-SK" b="1"/>
              <a:t>double-precision</a:t>
            </a:r>
            <a:r>
              <a:rPr lang="sk-SK"/>
              <a:t> 64-bit binary format </a:t>
            </a:r>
            <a:r>
              <a:rPr lang="sk-SK" b="1"/>
              <a:t>IEEE 754</a:t>
            </a:r>
            <a:r>
              <a:rPr lang="sk-SK"/>
              <a:t> (i.e. a number between -(2</a:t>
            </a:r>
            <a:r>
              <a:rPr lang="sk-SK" baseline="30000"/>
              <a:t>53</a:t>
            </a:r>
            <a:r>
              <a:rPr lang="sk-SK"/>
              <a:t> -1) and 2</a:t>
            </a:r>
            <a:r>
              <a:rPr lang="sk-SK" baseline="30000"/>
              <a:t>53</a:t>
            </a:r>
            <a:r>
              <a:rPr lang="sk-SK"/>
              <a:t> -1)</a:t>
            </a:r>
          </a:p>
          <a:p>
            <a:r>
              <a:rPr lang="sk-SK" b="1"/>
              <a:t>no integer </a:t>
            </a:r>
            <a:r>
              <a:rPr lang="sk-SK"/>
              <a:t>specific type</a:t>
            </a:r>
          </a:p>
          <a:p>
            <a:r>
              <a:rPr lang="sk-SK"/>
              <a:t>three symbolic values: </a:t>
            </a:r>
            <a:r>
              <a:rPr lang="sk-SK" b="1"/>
              <a:t>+Infinity, -Infinity, and NaN</a:t>
            </a:r>
          </a:p>
          <a:p>
            <a:r>
              <a:rPr lang="sk-SK" b="1"/>
              <a:t>Two zeros  </a:t>
            </a:r>
            <a:r>
              <a:rPr lang="sk-SK"/>
              <a:t>0 and -0</a:t>
            </a:r>
          </a:p>
          <a:p>
            <a:r>
              <a:rPr lang="sk-SK" b="1"/>
              <a:t>operators</a:t>
            </a:r>
            <a:r>
              <a:rPr lang="sk-SK"/>
              <a:t> - applicable on numbers</a:t>
            </a:r>
          </a:p>
          <a:p>
            <a:r>
              <a:rPr lang="sk-SK" b="1"/>
              <a:t>Number</a:t>
            </a:r>
            <a:r>
              <a:rPr lang="sk-SK"/>
              <a:t> - API of number is defined by build in wrapper Number object</a:t>
            </a:r>
          </a:p>
          <a:p>
            <a:pPr lvl="1"/>
            <a:r>
              <a:rPr lang="sk-SK"/>
              <a:t>immutable, rounding and modes, coercing, non coercing checks</a:t>
            </a:r>
          </a:p>
          <a:p>
            <a:r>
              <a:rPr lang="sk-SK" b="1"/>
              <a:t>Math</a:t>
            </a:r>
            <a:r>
              <a:rPr lang="sk-SK"/>
              <a:t> - more operations in build in Math object</a:t>
            </a:r>
          </a:p>
          <a:p>
            <a:r>
              <a:rPr lang="sk-SK" b="1"/>
              <a:t>Conversions</a:t>
            </a:r>
            <a:r>
              <a:rPr lang="sk-SK"/>
              <a:t> and coercion</a:t>
            </a:r>
          </a:p>
          <a:p>
            <a:r>
              <a:rPr lang="sk-SK" b="1"/>
              <a:t>typeof</a:t>
            </a:r>
            <a:r>
              <a:rPr lang="sk-SK"/>
              <a:t> -  and checking if number</a:t>
            </a:r>
          </a:p>
          <a:p>
            <a:endParaRPr lang="sk-S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DAC81A-9CD2-5B49-B72B-70ADEDEF7083}"/>
              </a:ext>
            </a:extLst>
          </p:cNvPr>
          <p:cNvSpPr/>
          <p:nvPr/>
        </p:nvSpPr>
        <p:spPr>
          <a:xfrm>
            <a:off x="457200" y="6077892"/>
            <a:ext cx="80036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200">
                <a:hlinkClick r:id="rId2"/>
              </a:rPr>
              <a:t>https://developer.mozilla.org/en-US/docs/Web/JavaScript/Guide/Numbers_and_dates</a:t>
            </a:r>
            <a:r>
              <a:rPr lang="sk-SK" sz="1200"/>
              <a:t>, </a:t>
            </a:r>
          </a:p>
          <a:p>
            <a:r>
              <a:rPr lang="sk-SK" sz="1200">
                <a:hlinkClick r:id="rId3"/>
              </a:rPr>
              <a:t>https://github.com/getify/You-Dont-Know-JS/blob/master/types%20%26%20grammar/ch1.md</a:t>
            </a:r>
            <a:endParaRPr lang="sk-SK" sz="1200"/>
          </a:p>
          <a:p>
            <a:r>
              <a:rPr lang="sk-SK" sz="1200">
                <a:hlinkClick r:id="rId4"/>
              </a:rPr>
              <a:t>https://floating-point-gui.de/</a:t>
            </a:r>
            <a:endParaRPr lang="sk-SK" sz="1200"/>
          </a:p>
        </p:txBody>
      </p:sp>
    </p:spTree>
    <p:extLst>
      <p:ext uri="{BB962C8B-B14F-4D97-AF65-F5344CB8AC3E}">
        <p14:creationId xmlns:p14="http://schemas.microsoft.com/office/powerpoint/2010/main" val="1079348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JavaScript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/>
              <a:t>JavaScript® (often shortened to JS) is </a:t>
            </a:r>
          </a:p>
          <a:p>
            <a:pPr lvl="1"/>
            <a:r>
              <a:rPr lang="en-US"/>
              <a:t>a </a:t>
            </a:r>
            <a:r>
              <a:rPr lang="en-US" b="1"/>
              <a:t>lightweight</a:t>
            </a:r>
            <a:r>
              <a:rPr lang="en-US"/>
              <a:t>, </a:t>
            </a:r>
          </a:p>
          <a:p>
            <a:pPr lvl="1"/>
            <a:r>
              <a:rPr lang="en-US" b="1"/>
              <a:t>interpreted</a:t>
            </a:r>
            <a:r>
              <a:rPr lang="en-US"/>
              <a:t>, </a:t>
            </a:r>
            <a:r>
              <a:rPr lang="en-US" i="1"/>
              <a:t>(??? or compiled) </a:t>
            </a:r>
          </a:p>
          <a:p>
            <a:pPr lvl="1"/>
            <a:r>
              <a:rPr lang="en-US" b="1"/>
              <a:t>object-oriented</a:t>
            </a:r>
            <a:r>
              <a:rPr lang="en-US"/>
              <a:t> language </a:t>
            </a:r>
          </a:p>
          <a:p>
            <a:pPr lvl="1"/>
            <a:r>
              <a:rPr lang="en-US"/>
              <a:t>with </a:t>
            </a:r>
            <a:r>
              <a:rPr lang="en-US" b="1"/>
              <a:t>first-class functions</a:t>
            </a:r>
            <a:r>
              <a:rPr lang="en-US"/>
              <a:t>, </a:t>
            </a:r>
          </a:p>
          <a:p>
            <a:pPr lvl="1"/>
            <a:r>
              <a:rPr lang="en-US"/>
              <a:t>and is best known </a:t>
            </a:r>
          </a:p>
          <a:p>
            <a:pPr lvl="2"/>
            <a:r>
              <a:rPr lang="en-US"/>
              <a:t>as the scripting language for Web pages, </a:t>
            </a:r>
          </a:p>
          <a:p>
            <a:pPr lvl="2"/>
            <a:r>
              <a:rPr lang="en-US"/>
              <a:t>but it's used in many </a:t>
            </a:r>
            <a:r>
              <a:rPr lang="en-US" b="1"/>
              <a:t>non-browser environments </a:t>
            </a:r>
            <a:r>
              <a:rPr lang="en-US"/>
              <a:t>as well</a:t>
            </a:r>
          </a:p>
          <a:p>
            <a:pPr lvl="1"/>
            <a:r>
              <a:rPr lang="en-US"/>
              <a:t>It is a </a:t>
            </a:r>
            <a:r>
              <a:rPr lang="en-US" b="1"/>
              <a:t>prototype-based</a:t>
            </a:r>
            <a:r>
              <a:rPr lang="en-US"/>
              <a:t>, </a:t>
            </a:r>
          </a:p>
          <a:p>
            <a:pPr lvl="1"/>
            <a:r>
              <a:rPr lang="en-US" b="1"/>
              <a:t>multi-paradigm</a:t>
            </a:r>
            <a:r>
              <a:rPr lang="en-US"/>
              <a:t> scripting language </a:t>
            </a:r>
          </a:p>
          <a:p>
            <a:pPr lvl="1"/>
            <a:r>
              <a:rPr lang="en-US"/>
              <a:t>that is </a:t>
            </a:r>
            <a:r>
              <a:rPr lang="en-US" b="1"/>
              <a:t>dynamic</a:t>
            </a:r>
            <a:r>
              <a:rPr lang="en-US"/>
              <a:t>, </a:t>
            </a:r>
          </a:p>
          <a:p>
            <a:pPr lvl="1"/>
            <a:r>
              <a:rPr lang="en-US"/>
              <a:t>and supports </a:t>
            </a:r>
          </a:p>
          <a:p>
            <a:pPr lvl="2"/>
            <a:r>
              <a:rPr lang="en-US"/>
              <a:t>object-oriented, </a:t>
            </a:r>
          </a:p>
          <a:p>
            <a:pPr lvl="2"/>
            <a:r>
              <a:rPr lang="en-US"/>
              <a:t>imperative, </a:t>
            </a:r>
          </a:p>
          <a:p>
            <a:pPr lvl="2"/>
            <a:r>
              <a:rPr lang="en-US"/>
              <a:t>and </a:t>
            </a:r>
            <a:r>
              <a:rPr lang="en-US" b="1"/>
              <a:t>functional</a:t>
            </a:r>
            <a:r>
              <a:rPr lang="en-US"/>
              <a:t> programming styles</a:t>
            </a:r>
          </a:p>
          <a:p>
            <a:pPr lvl="2"/>
            <a:r>
              <a:rPr lang="en-US"/>
              <a:t>… </a:t>
            </a:r>
            <a:r>
              <a:rPr lang="en-US" i="1"/>
              <a:t>(and more built upon these basics)</a:t>
            </a:r>
          </a:p>
        </p:txBody>
      </p:sp>
      <p:sp>
        <p:nvSpPr>
          <p:cNvPr id="4" name="Rectangle 3"/>
          <p:cNvSpPr/>
          <p:nvPr/>
        </p:nvSpPr>
        <p:spPr>
          <a:xfrm>
            <a:off x="470087" y="6291514"/>
            <a:ext cx="821671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/>
              <a:t>https://</a:t>
            </a:r>
            <a:r>
              <a:rPr lang="en-US" sz="800" err="1"/>
              <a:t>developer.mozilla.org</a:t>
            </a:r>
            <a:r>
              <a:rPr lang="en-US" sz="800"/>
              <a:t>/en-US/docs/Web/JavaScript/</a:t>
            </a:r>
            <a:r>
              <a:rPr lang="en-US" sz="800" err="1"/>
              <a:t>About_JavaScript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938422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312EA-2062-334D-BB43-41E39F646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Number API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2A4BAC-1D25-B947-9E7F-EE4256BF0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191969"/>
            <a:ext cx="4038600" cy="451338"/>
          </a:xfrm>
        </p:spPr>
        <p:txBody>
          <a:bodyPr>
            <a:normAutofit fontScale="77500" lnSpcReduction="20000"/>
          </a:bodyPr>
          <a:lstStyle/>
          <a:p>
            <a:r>
              <a:rPr lang="sk-SK" err="1"/>
              <a:t>Number</a:t>
            </a:r>
            <a:r>
              <a:rPr lang="sk-SK"/>
              <a:t>, </a:t>
            </a:r>
            <a:r>
              <a:rPr lang="sk-SK" err="1"/>
              <a:t>Math</a:t>
            </a:r>
            <a:r>
              <a:rPr lang="sk-SK"/>
              <a:t> and </a:t>
            </a:r>
            <a:r>
              <a:rPr lang="sk-SK" err="1"/>
              <a:t>operators</a:t>
            </a:r>
            <a:endParaRPr lang="sk-S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A9670-CD6F-114D-94E6-517934EDC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3672006" cy="45366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745BA4-3C4C-EE43-A2DB-D8D3B110A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216" y="1600200"/>
            <a:ext cx="3255330" cy="464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8664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419B-19DF-E549-B82E-16BF0579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booleans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D41EB-037D-FD4C-8505-4623EAE1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sk-SK" b="1" err="1"/>
              <a:t>literals</a:t>
            </a:r>
            <a:r>
              <a:rPr lang="sk-SK"/>
              <a:t> – </a:t>
            </a:r>
            <a:r>
              <a:rPr lang="sk-SK" err="1"/>
              <a:t>true</a:t>
            </a:r>
            <a:r>
              <a:rPr lang="sk-SK"/>
              <a:t>, </a:t>
            </a:r>
            <a:r>
              <a:rPr lang="sk-SK" err="1"/>
              <a:t>false</a:t>
            </a:r>
            <a:endParaRPr lang="sk-SK"/>
          </a:p>
          <a:p>
            <a:r>
              <a:rPr lang="sk-SK" b="1" err="1"/>
              <a:t>operators</a:t>
            </a:r>
            <a:r>
              <a:rPr lang="sk-SK"/>
              <a:t> - </a:t>
            </a:r>
            <a:r>
              <a:rPr lang="sk-SK" err="1"/>
              <a:t>applicable</a:t>
            </a:r>
            <a:r>
              <a:rPr lang="sk-SK"/>
              <a:t> on </a:t>
            </a:r>
            <a:r>
              <a:rPr lang="sk-SK" err="1"/>
              <a:t>booleans</a:t>
            </a:r>
            <a:r>
              <a:rPr lang="sk-SK"/>
              <a:t> or in </a:t>
            </a:r>
            <a:r>
              <a:rPr lang="sk-SK" err="1"/>
              <a:t>corecion</a:t>
            </a:r>
            <a:r>
              <a:rPr lang="sk-SK"/>
              <a:t> - || and &amp;&amp; are </a:t>
            </a:r>
            <a:r>
              <a:rPr lang="sk-SK" err="1"/>
              <a:t>not</a:t>
            </a:r>
            <a:r>
              <a:rPr lang="sk-SK"/>
              <a:t> </a:t>
            </a:r>
            <a:r>
              <a:rPr lang="sk-SK" err="1"/>
              <a:t>only</a:t>
            </a:r>
            <a:r>
              <a:rPr lang="sk-SK"/>
              <a:t> </a:t>
            </a:r>
            <a:r>
              <a:rPr lang="sk-SK" err="1"/>
              <a:t>logical</a:t>
            </a:r>
            <a:r>
              <a:rPr lang="sk-SK"/>
              <a:t> </a:t>
            </a:r>
            <a:r>
              <a:rPr lang="sk-SK" err="1"/>
              <a:t>operators</a:t>
            </a:r>
            <a:r>
              <a:rPr lang="sk-SK"/>
              <a:t> </a:t>
            </a:r>
            <a:r>
              <a:rPr lang="sk-SK" err="1"/>
              <a:t>but</a:t>
            </a:r>
            <a:r>
              <a:rPr lang="sk-SK"/>
              <a:t> </a:t>
            </a:r>
            <a:r>
              <a:rPr lang="sk-SK" err="1"/>
              <a:t>could</a:t>
            </a:r>
            <a:r>
              <a:rPr lang="sk-SK"/>
              <a:t> </a:t>
            </a:r>
            <a:r>
              <a:rPr lang="sk-SK" err="1"/>
              <a:t>be</a:t>
            </a:r>
            <a:r>
              <a:rPr lang="sk-SK"/>
              <a:t> </a:t>
            </a:r>
            <a:r>
              <a:rPr lang="sk-SK" err="1"/>
              <a:t>called</a:t>
            </a:r>
            <a:r>
              <a:rPr lang="sk-SK"/>
              <a:t> </a:t>
            </a:r>
            <a:r>
              <a:rPr lang="sk-SK" b="1" err="1"/>
              <a:t>selectors</a:t>
            </a:r>
            <a:endParaRPr lang="sk-SK" b="1"/>
          </a:p>
          <a:p>
            <a:pPr lvl="1"/>
            <a:r>
              <a:rPr lang="sk-SK" err="1"/>
              <a:t>The</a:t>
            </a:r>
            <a:r>
              <a:rPr lang="sk-SK"/>
              <a:t> || </a:t>
            </a:r>
            <a:r>
              <a:rPr lang="sk-SK" err="1"/>
              <a:t>operator</a:t>
            </a:r>
            <a:r>
              <a:rPr lang="sk-SK"/>
              <a:t> </a:t>
            </a:r>
            <a:r>
              <a:rPr lang="sk-SK" err="1"/>
              <a:t>returns</a:t>
            </a:r>
            <a:r>
              <a:rPr lang="sk-SK"/>
              <a:t> </a:t>
            </a:r>
            <a:r>
              <a:rPr lang="sk-SK" err="1"/>
              <a:t>the</a:t>
            </a:r>
            <a:r>
              <a:rPr lang="sk-SK"/>
              <a:t> </a:t>
            </a:r>
            <a:r>
              <a:rPr lang="sk-SK" err="1"/>
              <a:t>left</a:t>
            </a:r>
            <a:r>
              <a:rPr lang="sk-SK"/>
              <a:t>-most </a:t>
            </a:r>
            <a:r>
              <a:rPr lang="sk-SK" err="1"/>
              <a:t>truthy</a:t>
            </a:r>
            <a:r>
              <a:rPr lang="sk-SK"/>
              <a:t> </a:t>
            </a:r>
            <a:r>
              <a:rPr lang="sk-SK" err="1"/>
              <a:t>operand</a:t>
            </a:r>
            <a:r>
              <a:rPr lang="sk-SK"/>
              <a:t>.</a:t>
            </a:r>
            <a:br>
              <a:rPr lang="sk-SK"/>
            </a:br>
            <a:r>
              <a:rPr lang="sk-SK" err="1"/>
              <a:t>If</a:t>
            </a:r>
            <a:r>
              <a:rPr lang="sk-SK"/>
              <a:t> no </a:t>
            </a:r>
            <a:r>
              <a:rPr lang="sk-SK" err="1"/>
              <a:t>truthy</a:t>
            </a:r>
            <a:r>
              <a:rPr lang="sk-SK"/>
              <a:t> </a:t>
            </a:r>
            <a:r>
              <a:rPr lang="sk-SK" err="1"/>
              <a:t>operand</a:t>
            </a:r>
            <a:r>
              <a:rPr lang="sk-SK"/>
              <a:t> </a:t>
            </a:r>
            <a:r>
              <a:rPr lang="sk-SK" err="1"/>
              <a:t>is</a:t>
            </a:r>
            <a:r>
              <a:rPr lang="sk-SK"/>
              <a:t> </a:t>
            </a:r>
            <a:r>
              <a:rPr lang="sk-SK" err="1"/>
              <a:t>provided</a:t>
            </a:r>
            <a:r>
              <a:rPr lang="sk-SK"/>
              <a:t>, </a:t>
            </a:r>
            <a:r>
              <a:rPr lang="sk-SK" err="1"/>
              <a:t>it</a:t>
            </a:r>
            <a:r>
              <a:rPr lang="sk-SK"/>
              <a:t> </a:t>
            </a:r>
            <a:r>
              <a:rPr lang="sk-SK" err="1"/>
              <a:t>returns</a:t>
            </a:r>
            <a:r>
              <a:rPr lang="sk-SK"/>
              <a:t> </a:t>
            </a:r>
            <a:r>
              <a:rPr lang="sk-SK" err="1"/>
              <a:t>the</a:t>
            </a:r>
            <a:r>
              <a:rPr lang="sk-SK"/>
              <a:t> </a:t>
            </a:r>
            <a:r>
              <a:rPr lang="sk-SK" err="1"/>
              <a:t>right-side</a:t>
            </a:r>
            <a:r>
              <a:rPr lang="sk-SK"/>
              <a:t> </a:t>
            </a:r>
            <a:r>
              <a:rPr lang="sk-SK" err="1"/>
              <a:t>operand</a:t>
            </a:r>
            <a:r>
              <a:rPr lang="sk-SK"/>
              <a:t>.</a:t>
            </a:r>
          </a:p>
          <a:p>
            <a:pPr lvl="1"/>
            <a:r>
              <a:rPr lang="sk-SK" err="1"/>
              <a:t>The</a:t>
            </a:r>
            <a:r>
              <a:rPr lang="sk-SK"/>
              <a:t> &amp;&amp; </a:t>
            </a:r>
            <a:r>
              <a:rPr lang="sk-SK" err="1"/>
              <a:t>operator</a:t>
            </a:r>
            <a:r>
              <a:rPr lang="sk-SK"/>
              <a:t> </a:t>
            </a:r>
            <a:r>
              <a:rPr lang="sk-SK" err="1"/>
              <a:t>returns</a:t>
            </a:r>
            <a:r>
              <a:rPr lang="sk-SK"/>
              <a:t> </a:t>
            </a:r>
            <a:r>
              <a:rPr lang="sk-SK" err="1"/>
              <a:t>the</a:t>
            </a:r>
            <a:r>
              <a:rPr lang="sk-SK"/>
              <a:t> </a:t>
            </a:r>
            <a:r>
              <a:rPr lang="sk-SK" err="1"/>
              <a:t>right</a:t>
            </a:r>
            <a:r>
              <a:rPr lang="sk-SK"/>
              <a:t>-most </a:t>
            </a:r>
            <a:r>
              <a:rPr lang="sk-SK" err="1"/>
              <a:t>falsy</a:t>
            </a:r>
            <a:r>
              <a:rPr lang="sk-SK"/>
              <a:t> </a:t>
            </a:r>
            <a:r>
              <a:rPr lang="sk-SK" err="1"/>
              <a:t>operand</a:t>
            </a:r>
            <a:r>
              <a:rPr lang="sk-SK"/>
              <a:t>.</a:t>
            </a:r>
            <a:br>
              <a:rPr lang="sk-SK"/>
            </a:br>
            <a:r>
              <a:rPr lang="sk-SK" err="1"/>
              <a:t>If</a:t>
            </a:r>
            <a:r>
              <a:rPr lang="sk-SK"/>
              <a:t> no </a:t>
            </a:r>
            <a:r>
              <a:rPr lang="sk-SK" err="1"/>
              <a:t>falsy</a:t>
            </a:r>
            <a:r>
              <a:rPr lang="sk-SK"/>
              <a:t> </a:t>
            </a:r>
            <a:r>
              <a:rPr lang="sk-SK" err="1"/>
              <a:t>operand</a:t>
            </a:r>
            <a:r>
              <a:rPr lang="sk-SK"/>
              <a:t> </a:t>
            </a:r>
            <a:r>
              <a:rPr lang="sk-SK" err="1"/>
              <a:t>is</a:t>
            </a:r>
            <a:r>
              <a:rPr lang="sk-SK"/>
              <a:t> </a:t>
            </a:r>
            <a:r>
              <a:rPr lang="sk-SK" err="1"/>
              <a:t>provided</a:t>
            </a:r>
            <a:r>
              <a:rPr lang="sk-SK"/>
              <a:t>, </a:t>
            </a:r>
            <a:r>
              <a:rPr lang="sk-SK" err="1"/>
              <a:t>it</a:t>
            </a:r>
            <a:r>
              <a:rPr lang="sk-SK"/>
              <a:t> </a:t>
            </a:r>
            <a:r>
              <a:rPr lang="sk-SK" err="1"/>
              <a:t>returns</a:t>
            </a:r>
            <a:r>
              <a:rPr lang="sk-SK"/>
              <a:t> </a:t>
            </a:r>
            <a:r>
              <a:rPr lang="sk-SK" err="1"/>
              <a:t>the</a:t>
            </a:r>
            <a:r>
              <a:rPr lang="sk-SK"/>
              <a:t> </a:t>
            </a:r>
            <a:r>
              <a:rPr lang="sk-SK" err="1"/>
              <a:t>right-side</a:t>
            </a:r>
            <a:r>
              <a:rPr lang="sk-SK"/>
              <a:t> </a:t>
            </a:r>
            <a:r>
              <a:rPr lang="sk-SK" err="1"/>
              <a:t>operand</a:t>
            </a:r>
            <a:r>
              <a:rPr lang="sk-SK"/>
              <a:t>.</a:t>
            </a:r>
            <a:endParaRPr lang="sk-SK" b="1"/>
          </a:p>
          <a:p>
            <a:r>
              <a:rPr lang="sk-SK"/>
              <a:t>no API - </a:t>
            </a:r>
            <a:r>
              <a:rPr lang="sk-SK" err="1"/>
              <a:t>only</a:t>
            </a:r>
            <a:r>
              <a:rPr lang="sk-SK"/>
              <a:t> </a:t>
            </a:r>
            <a:r>
              <a:rPr lang="sk-SK" err="1"/>
              <a:t>Boolean</a:t>
            </a:r>
            <a:r>
              <a:rPr lang="sk-SK"/>
              <a:t>()</a:t>
            </a:r>
          </a:p>
          <a:p>
            <a:r>
              <a:rPr lang="sk-SK" err="1"/>
              <a:t>conversions</a:t>
            </a:r>
            <a:r>
              <a:rPr lang="sk-SK"/>
              <a:t> and </a:t>
            </a:r>
            <a:r>
              <a:rPr lang="sk-SK" err="1"/>
              <a:t>coercions</a:t>
            </a:r>
            <a:r>
              <a:rPr lang="sk-SK"/>
              <a:t> – </a:t>
            </a:r>
          </a:p>
          <a:p>
            <a:pPr lvl="1"/>
            <a:r>
              <a:rPr lang="sk-SK" err="1"/>
              <a:t>truthy</a:t>
            </a:r>
            <a:r>
              <a:rPr lang="sk-SK"/>
              <a:t> and </a:t>
            </a:r>
            <a:r>
              <a:rPr lang="sk-SK" b="1" err="1"/>
              <a:t>falsy</a:t>
            </a:r>
            <a:r>
              <a:rPr lang="sk-SK" b="1"/>
              <a:t> </a:t>
            </a:r>
            <a:r>
              <a:rPr lang="sk-SK" b="1" err="1"/>
              <a:t>values</a:t>
            </a:r>
            <a:r>
              <a:rPr lang="sk-SK" b="1"/>
              <a:t> </a:t>
            </a:r>
            <a:r>
              <a:rPr lang="sk-SK"/>
              <a:t>(</a:t>
            </a:r>
            <a:r>
              <a:rPr lang="sk-SK" err="1"/>
              <a:t>see</a:t>
            </a:r>
            <a:r>
              <a:rPr lang="sk-SK"/>
              <a:t> </a:t>
            </a:r>
            <a:r>
              <a:rPr lang="sk-SK" err="1"/>
              <a:t>coercion</a:t>
            </a:r>
            <a:r>
              <a:rPr lang="sk-SK"/>
              <a:t> </a:t>
            </a:r>
            <a:r>
              <a:rPr lang="sk-SK" err="1"/>
              <a:t>chapter</a:t>
            </a:r>
            <a:r>
              <a:rPr lang="sk-SK"/>
              <a:t>)</a:t>
            </a:r>
          </a:p>
          <a:p>
            <a:pPr lvl="1"/>
            <a:r>
              <a:rPr lang="sk-SK" err="1"/>
              <a:t>If</a:t>
            </a:r>
            <a:r>
              <a:rPr lang="sk-SK"/>
              <a:t>, </a:t>
            </a:r>
            <a:r>
              <a:rPr lang="sk-SK" err="1"/>
              <a:t>while</a:t>
            </a:r>
            <a:r>
              <a:rPr lang="sk-SK"/>
              <a:t>, </a:t>
            </a:r>
            <a:r>
              <a:rPr lang="sk-SK" err="1"/>
              <a:t>for</a:t>
            </a:r>
            <a:r>
              <a:rPr lang="sk-SK"/>
              <a:t>, ... and </a:t>
            </a:r>
            <a:r>
              <a:rPr lang="sk-SK" err="1"/>
              <a:t>context</a:t>
            </a:r>
            <a:r>
              <a:rPr lang="sk-SK"/>
              <a:t> </a:t>
            </a:r>
            <a:r>
              <a:rPr lang="sk-SK" err="1"/>
              <a:t>coercion</a:t>
            </a:r>
            <a:endParaRPr lang="sk-SK"/>
          </a:p>
          <a:p>
            <a:r>
              <a:rPr lang="sk-SK" err="1"/>
              <a:t>typeof</a:t>
            </a:r>
            <a:r>
              <a:rPr lang="sk-SK"/>
              <a:t> - and </a:t>
            </a:r>
            <a:r>
              <a:rPr lang="sk-SK" err="1"/>
              <a:t>checking</a:t>
            </a:r>
            <a:r>
              <a:rPr lang="sk-SK"/>
              <a:t> </a:t>
            </a:r>
            <a:r>
              <a:rPr lang="sk-SK" err="1"/>
              <a:t>if</a:t>
            </a:r>
            <a:r>
              <a:rPr lang="sk-SK"/>
              <a:t> </a:t>
            </a:r>
            <a:r>
              <a:rPr lang="sk-SK" err="1"/>
              <a:t>true</a:t>
            </a:r>
            <a:r>
              <a:rPr lang="sk-SK"/>
              <a:t>/</a:t>
            </a:r>
            <a:r>
              <a:rPr lang="sk-SK" err="1"/>
              <a:t>false</a:t>
            </a:r>
            <a:r>
              <a:rPr lang="sk-SK"/>
              <a:t>, or </a:t>
            </a:r>
            <a:r>
              <a:rPr lang="sk-SK" i="1" err="1"/>
              <a:t>truthy</a:t>
            </a:r>
            <a:r>
              <a:rPr lang="sk-SK" i="1"/>
              <a:t>/</a:t>
            </a:r>
            <a:r>
              <a:rPr lang="sk-SK" i="1" err="1"/>
              <a:t>falsy</a:t>
            </a:r>
            <a:r>
              <a:rPr lang="sk-SK" i="1"/>
              <a:t> </a:t>
            </a:r>
          </a:p>
          <a:p>
            <a:endParaRPr lang="sk-SK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231245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62C8D-20B9-C348-843D-CEF605DA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EAD8E-49B3-4043-8274-A0A67397B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k-SK" b="1"/>
              <a:t>constructors – </a:t>
            </a:r>
            <a:r>
              <a:rPr lang="sk-SK"/>
              <a:t>from numbers, strings</a:t>
            </a:r>
            <a:r>
              <a:rPr lang="sk-SK" b="1"/>
              <a:t>, </a:t>
            </a:r>
            <a:r>
              <a:rPr lang="sk-SK" i="1"/>
              <a:t>date</a:t>
            </a:r>
            <a:r>
              <a:rPr lang="sk-SK"/>
              <a:t> vs </a:t>
            </a:r>
            <a:r>
              <a:rPr lang="sk-SK" i="1"/>
              <a:t>datetime, </a:t>
            </a:r>
            <a:r>
              <a:rPr lang="sk-SK"/>
              <a:t>incorrect dates</a:t>
            </a:r>
          </a:p>
          <a:p>
            <a:r>
              <a:rPr lang="sk-SK" b="1"/>
              <a:t>Date</a:t>
            </a:r>
            <a:r>
              <a:rPr lang="sk-SK"/>
              <a:t> – API of build in Date object</a:t>
            </a:r>
          </a:p>
          <a:p>
            <a:pPr lvl="1"/>
            <a:r>
              <a:rPr lang="sk-SK"/>
              <a:t>mutable, immutable, utc, local, timezone support</a:t>
            </a:r>
          </a:p>
          <a:p>
            <a:r>
              <a:rPr lang="sk-SK" b="1"/>
              <a:t>operators</a:t>
            </a:r>
            <a:r>
              <a:rPr lang="sk-SK"/>
              <a:t> and Dates</a:t>
            </a:r>
          </a:p>
          <a:p>
            <a:r>
              <a:rPr lang="sk-SK" b="1"/>
              <a:t>i18n</a:t>
            </a:r>
            <a:r>
              <a:rPr lang="sk-SK"/>
              <a:t> – formating, timezones</a:t>
            </a:r>
          </a:p>
          <a:p>
            <a:r>
              <a:rPr lang="sk-SK" b="1"/>
              <a:t>Conversions</a:t>
            </a:r>
            <a:r>
              <a:rPr lang="sk-SK"/>
              <a:t> and coercion</a:t>
            </a:r>
          </a:p>
          <a:p>
            <a:pPr lvl="1"/>
            <a:r>
              <a:rPr lang="sk-SK"/>
              <a:t>Standardized formats</a:t>
            </a:r>
          </a:p>
          <a:p>
            <a:pPr lvl="1"/>
            <a:r>
              <a:rPr lang="sk-SK"/>
              <a:t>mills, </a:t>
            </a:r>
            <a:r>
              <a:rPr lang="sk-SK" i="1"/>
              <a:t>date is number</a:t>
            </a:r>
            <a:r>
              <a:rPr lang="sk-SK"/>
              <a:t> – epoch</a:t>
            </a:r>
          </a:p>
          <a:p>
            <a:r>
              <a:rPr lang="sk-SK" b="1"/>
              <a:t>checking</a:t>
            </a:r>
            <a:r>
              <a:rPr lang="sk-SK"/>
              <a:t> if Date</a:t>
            </a:r>
          </a:p>
        </p:txBody>
      </p:sp>
    </p:spTree>
    <p:extLst>
      <p:ext uri="{BB962C8B-B14F-4D97-AF65-F5344CB8AC3E}">
        <p14:creationId xmlns:p14="http://schemas.microsoft.com/office/powerpoint/2010/main" val="20124941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C090B-A33A-5F4B-917B-FAC63A778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RegExp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B6F00-6614-C54E-8C2C-3FEA76222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b="1" dirty="0" err="1"/>
              <a:t>literal</a:t>
            </a:r>
            <a:r>
              <a:rPr lang="sk-SK" b="1" dirty="0"/>
              <a:t> </a:t>
            </a:r>
            <a:r>
              <a:rPr lang="sk-SK" b="1" dirty="0" err="1"/>
              <a:t>vs</a:t>
            </a:r>
            <a:r>
              <a:rPr lang="sk-SK" b="1" dirty="0"/>
              <a:t>. </a:t>
            </a:r>
            <a:r>
              <a:rPr lang="sk-SK" b="1" dirty="0" err="1"/>
              <a:t>constructor</a:t>
            </a:r>
            <a:endParaRPr lang="sk-SK" b="1" dirty="0"/>
          </a:p>
          <a:p>
            <a:r>
              <a:rPr lang="sk-SK" dirty="0" err="1"/>
              <a:t>Regular</a:t>
            </a:r>
            <a:r>
              <a:rPr lang="sk-SK" dirty="0"/>
              <a:t> </a:t>
            </a:r>
            <a:r>
              <a:rPr lang="sk-SK" dirty="0" err="1"/>
              <a:t>expressions</a:t>
            </a:r>
            <a:r>
              <a:rPr lang="sk-SK" dirty="0"/>
              <a:t> </a:t>
            </a:r>
            <a:r>
              <a:rPr lang="sk-SK" b="1" dirty="0" err="1"/>
              <a:t>features</a:t>
            </a:r>
            <a:r>
              <a:rPr lang="sk-SK" dirty="0"/>
              <a:t> </a:t>
            </a:r>
            <a:r>
              <a:rPr lang="sk-SK" dirty="0" err="1"/>
              <a:t>supported</a:t>
            </a:r>
            <a:r>
              <a:rPr lang="sk-SK" dirty="0"/>
              <a:t> in JS</a:t>
            </a:r>
          </a:p>
          <a:p>
            <a:r>
              <a:rPr lang="sk-SK" dirty="0" err="1"/>
              <a:t>RegExp</a:t>
            </a:r>
            <a:r>
              <a:rPr lang="sk-SK" dirty="0"/>
              <a:t> – </a:t>
            </a:r>
            <a:r>
              <a:rPr lang="sk-SK" b="1" dirty="0"/>
              <a:t>API</a:t>
            </a:r>
            <a:r>
              <a:rPr lang="sk-SK" dirty="0"/>
              <a:t> of </a:t>
            </a:r>
            <a:r>
              <a:rPr lang="sk-SK" dirty="0" err="1"/>
              <a:t>build</a:t>
            </a:r>
            <a:r>
              <a:rPr lang="sk-SK" dirty="0"/>
              <a:t> in</a:t>
            </a:r>
          </a:p>
          <a:p>
            <a:r>
              <a:rPr lang="sk-SK" b="1" dirty="0" err="1"/>
              <a:t>regexp</a:t>
            </a:r>
            <a:r>
              <a:rPr lang="sk-SK" b="1" dirty="0"/>
              <a:t> and </a:t>
            </a:r>
            <a:r>
              <a:rPr lang="sk-SK" b="1" dirty="0" err="1"/>
              <a:t>usage</a:t>
            </a:r>
            <a:r>
              <a:rPr lang="sk-SK" b="1" dirty="0"/>
              <a:t> in </a:t>
            </a:r>
            <a:r>
              <a:rPr lang="sk-SK" b="1" dirty="0" err="1"/>
              <a:t>other</a:t>
            </a:r>
            <a:r>
              <a:rPr lang="sk-SK" b="1" dirty="0"/>
              <a:t> </a:t>
            </a:r>
            <a:r>
              <a:rPr lang="sk-SK" b="1" dirty="0" err="1"/>
              <a:t>APIs</a:t>
            </a:r>
            <a:endParaRPr lang="sk-SK" b="1" dirty="0"/>
          </a:p>
          <a:p>
            <a:r>
              <a:rPr lang="sk-SK" dirty="0" err="1"/>
              <a:t>unicode</a:t>
            </a:r>
            <a:r>
              <a:rPr lang="sk-SK" dirty="0"/>
              <a:t> </a:t>
            </a:r>
            <a:r>
              <a:rPr lang="sk-SK" dirty="0" err="1"/>
              <a:t>strings</a:t>
            </a:r>
            <a:r>
              <a:rPr lang="sk-SK" dirty="0"/>
              <a:t> and </a:t>
            </a:r>
            <a:r>
              <a:rPr lang="sk-SK" dirty="0" err="1"/>
              <a:t>regexps</a:t>
            </a:r>
            <a:endParaRPr lang="sk-SK" dirty="0"/>
          </a:p>
          <a:p>
            <a:r>
              <a:rPr lang="sk-SK" dirty="0" err="1"/>
              <a:t>unsafe</a:t>
            </a:r>
            <a:r>
              <a:rPr lang="sk-SK" dirty="0"/>
              <a:t> </a:t>
            </a:r>
            <a:r>
              <a:rPr lang="sk-SK" dirty="0" err="1"/>
              <a:t>regexps</a:t>
            </a:r>
            <a:r>
              <a:rPr lang="sk-SK" dirty="0"/>
              <a:t> (</a:t>
            </a:r>
            <a:r>
              <a:rPr lang="sk-SK" dirty="0" err="1"/>
              <a:t>ReDoc</a:t>
            </a:r>
            <a:r>
              <a:rPr lang="sk-SK" dirty="0"/>
              <a:t>, </a:t>
            </a:r>
            <a:r>
              <a:rPr lang="sk-SK" dirty="0" err="1"/>
              <a:t>injection</a:t>
            </a:r>
            <a:r>
              <a:rPr lang="sk-SK" dirty="0"/>
              <a:t>)</a:t>
            </a:r>
          </a:p>
          <a:p>
            <a:r>
              <a:rPr lang="sk-SK" dirty="0" err="1"/>
              <a:t>checking</a:t>
            </a:r>
            <a:r>
              <a:rPr lang="sk-SK" dirty="0"/>
              <a:t> </a:t>
            </a:r>
            <a:r>
              <a:rPr lang="sk-SK" dirty="0" err="1"/>
              <a:t>if</a:t>
            </a:r>
            <a:r>
              <a:rPr lang="sk-SK" dirty="0"/>
              <a:t> </a:t>
            </a:r>
            <a:r>
              <a:rPr lang="sk-SK" dirty="0" err="1"/>
              <a:t>RegExp</a:t>
            </a:r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086775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F79CD-3AB8-7C4E-BDBB-345A9E5F3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0CE26-273D-8D4E-9D3B-6E24357B7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k-SK" err="1"/>
              <a:t>literal</a:t>
            </a:r>
            <a:r>
              <a:rPr lang="sk-SK"/>
              <a:t>, </a:t>
            </a:r>
            <a:r>
              <a:rPr lang="sk-SK" err="1"/>
              <a:t>constructor</a:t>
            </a:r>
            <a:r>
              <a:rPr lang="sk-SK"/>
              <a:t>, </a:t>
            </a:r>
            <a:r>
              <a:rPr lang="sk-SK" err="1"/>
              <a:t>Array.of</a:t>
            </a:r>
            <a:r>
              <a:rPr lang="sk-SK"/>
              <a:t> </a:t>
            </a:r>
          </a:p>
          <a:p>
            <a:r>
              <a:rPr lang="sk-SK" err="1"/>
              <a:t>sparse</a:t>
            </a:r>
            <a:r>
              <a:rPr lang="sk-SK"/>
              <a:t> </a:t>
            </a:r>
            <a:r>
              <a:rPr lang="sk-SK" err="1"/>
              <a:t>arrays</a:t>
            </a:r>
            <a:r>
              <a:rPr lang="sk-SK"/>
              <a:t>, </a:t>
            </a:r>
            <a:r>
              <a:rPr lang="sk-SK" err="1"/>
              <a:t>array</a:t>
            </a:r>
            <a:r>
              <a:rPr lang="sk-SK"/>
              <a:t> </a:t>
            </a:r>
            <a:r>
              <a:rPr lang="sk-SK" err="1"/>
              <a:t>like</a:t>
            </a:r>
            <a:r>
              <a:rPr lang="sk-SK"/>
              <a:t> </a:t>
            </a:r>
            <a:r>
              <a:rPr lang="sk-SK" err="1"/>
              <a:t>objects</a:t>
            </a:r>
            <a:r>
              <a:rPr lang="sk-SK"/>
              <a:t>, </a:t>
            </a:r>
            <a:r>
              <a:rPr lang="sk-SK" err="1"/>
              <a:t>iterable</a:t>
            </a:r>
            <a:r>
              <a:rPr lang="sk-SK"/>
              <a:t> </a:t>
            </a:r>
            <a:r>
              <a:rPr lang="sk-SK" err="1"/>
              <a:t>objects</a:t>
            </a:r>
            <a:r>
              <a:rPr lang="sk-SK"/>
              <a:t>,</a:t>
            </a:r>
          </a:p>
          <a:p>
            <a:r>
              <a:rPr lang="sk-SK" b="1" err="1"/>
              <a:t>Array</a:t>
            </a:r>
            <a:r>
              <a:rPr lang="sk-SK" b="1"/>
              <a:t> – API of </a:t>
            </a:r>
            <a:r>
              <a:rPr lang="sk-SK" b="1" err="1"/>
              <a:t>arrays</a:t>
            </a:r>
            <a:endParaRPr lang="sk-SK" b="1"/>
          </a:p>
          <a:p>
            <a:pPr lvl="1"/>
            <a:r>
              <a:rPr lang="sk-SK" err="1"/>
              <a:t>mutable</a:t>
            </a:r>
            <a:r>
              <a:rPr lang="sk-SK"/>
              <a:t>, </a:t>
            </a:r>
            <a:r>
              <a:rPr lang="sk-SK" err="1"/>
              <a:t>imutable</a:t>
            </a:r>
            <a:r>
              <a:rPr lang="sk-SK"/>
              <a:t>, </a:t>
            </a:r>
            <a:r>
              <a:rPr lang="sk-SK" err="1"/>
              <a:t>array</a:t>
            </a:r>
            <a:r>
              <a:rPr lang="sk-SK"/>
              <a:t> </a:t>
            </a:r>
            <a:r>
              <a:rPr lang="sk-SK" err="1"/>
              <a:t>compr</a:t>
            </a:r>
            <a:r>
              <a:rPr lang="sk-SK"/>
              <a:t>.</a:t>
            </a:r>
          </a:p>
          <a:p>
            <a:pPr lvl="1"/>
            <a:r>
              <a:rPr lang="sk-SK" b="1" err="1"/>
              <a:t>sorting</a:t>
            </a:r>
            <a:endParaRPr lang="sk-SK" b="1"/>
          </a:p>
          <a:p>
            <a:pPr lvl="1"/>
            <a:r>
              <a:rPr lang="sk-SK" b="1" err="1"/>
              <a:t>Functional</a:t>
            </a:r>
            <a:r>
              <a:rPr lang="sk-SK" b="1"/>
              <a:t> (</a:t>
            </a:r>
            <a:r>
              <a:rPr lang="sk-SK" b="1" err="1"/>
              <a:t>map</a:t>
            </a:r>
            <a:r>
              <a:rPr lang="sk-SK" b="1"/>
              <a:t>,...</a:t>
            </a:r>
            <a:r>
              <a:rPr lang="sk-SK" b="1" err="1"/>
              <a:t>reduce</a:t>
            </a:r>
            <a:r>
              <a:rPr lang="sk-SK" b="1"/>
              <a:t>,...)</a:t>
            </a:r>
            <a:endParaRPr lang="sk-SK"/>
          </a:p>
          <a:p>
            <a:r>
              <a:rPr lang="sk-SK" err="1"/>
              <a:t>operators</a:t>
            </a:r>
            <a:r>
              <a:rPr lang="sk-SK"/>
              <a:t> and </a:t>
            </a:r>
            <a:r>
              <a:rPr lang="sk-SK" b="1"/>
              <a:t>syntax</a:t>
            </a:r>
            <a:r>
              <a:rPr lang="sk-SK"/>
              <a:t> - </a:t>
            </a:r>
            <a:r>
              <a:rPr lang="sk-SK" err="1"/>
              <a:t>arr</a:t>
            </a:r>
            <a:r>
              <a:rPr lang="sk-SK"/>
              <a:t>[i], </a:t>
            </a:r>
            <a:r>
              <a:rPr lang="sk-SK" err="1"/>
              <a:t>str</a:t>
            </a:r>
            <a:r>
              <a:rPr lang="sk-SK"/>
              <a:t>[i],</a:t>
            </a:r>
            <a:r>
              <a:rPr lang="sk-SK" err="1"/>
              <a:t>object</a:t>
            </a:r>
            <a:r>
              <a:rPr lang="sk-SK"/>
              <a:t>[k]</a:t>
            </a:r>
            <a:endParaRPr lang="sk-SK" b="1"/>
          </a:p>
          <a:p>
            <a:r>
              <a:rPr lang="sk-SK" b="1" err="1"/>
              <a:t>Conversions</a:t>
            </a:r>
            <a:r>
              <a:rPr lang="sk-SK"/>
              <a:t> and </a:t>
            </a:r>
            <a:r>
              <a:rPr lang="sk-SK" err="1"/>
              <a:t>coercion</a:t>
            </a:r>
            <a:endParaRPr lang="sk-SK"/>
          </a:p>
          <a:p>
            <a:pPr lvl="1"/>
            <a:r>
              <a:rPr lang="sk-SK"/>
              <a:t>set, </a:t>
            </a:r>
            <a:r>
              <a:rPr lang="sk-SK" err="1"/>
              <a:t>map</a:t>
            </a:r>
            <a:r>
              <a:rPr lang="sk-SK"/>
              <a:t>, </a:t>
            </a:r>
            <a:r>
              <a:rPr lang="sk-SK" err="1"/>
              <a:t>objects</a:t>
            </a:r>
            <a:endParaRPr lang="sk-SK"/>
          </a:p>
          <a:p>
            <a:pPr lvl="1"/>
            <a:r>
              <a:rPr lang="sk-SK" err="1"/>
              <a:t>old</a:t>
            </a:r>
            <a:r>
              <a:rPr lang="sk-SK"/>
              <a:t> [] </a:t>
            </a:r>
            <a:r>
              <a:rPr lang="sk-SK" err="1"/>
              <a:t>vs</a:t>
            </a:r>
            <a:r>
              <a:rPr lang="sk-SK"/>
              <a:t>. new </a:t>
            </a:r>
            <a:r>
              <a:rPr lang="sk-SK" err="1"/>
              <a:t>Iterators</a:t>
            </a:r>
            <a:r>
              <a:rPr lang="sk-SK"/>
              <a:t>, </a:t>
            </a:r>
            <a:r>
              <a:rPr lang="sk-SK" err="1"/>
              <a:t>generators</a:t>
            </a:r>
            <a:endParaRPr lang="sk-SK"/>
          </a:p>
          <a:p>
            <a:r>
              <a:rPr lang="sk-SK" b="1" err="1"/>
              <a:t>checking</a:t>
            </a:r>
            <a:r>
              <a:rPr lang="sk-SK"/>
              <a:t> </a:t>
            </a:r>
            <a:r>
              <a:rPr lang="sk-SK" err="1"/>
              <a:t>if</a:t>
            </a:r>
            <a:r>
              <a:rPr lang="sk-SK"/>
              <a:t> </a:t>
            </a:r>
            <a:r>
              <a:rPr lang="sk-SK" err="1"/>
              <a:t>Array</a:t>
            </a:r>
            <a:endParaRPr lang="sk-SK"/>
          </a:p>
          <a:p>
            <a:endParaRPr lang="sk-SK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149497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1D553-FB7B-CE44-846B-D34CD2CDE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3346704" cy="1143000"/>
          </a:xfrm>
        </p:spPr>
        <p:txBody>
          <a:bodyPr/>
          <a:lstStyle/>
          <a:p>
            <a:pPr algn="l"/>
            <a:r>
              <a:rPr lang="en-GB"/>
              <a:t>Array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EE9EF-A0C2-CF49-BFEB-C5E205E61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2371344" cy="4786083"/>
          </a:xfrm>
        </p:spPr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1F9F95-45A3-2B4A-AE7A-70CE1510E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080" y="417576"/>
            <a:ext cx="6112989" cy="596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602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032FA-178F-874B-81F5-CB86DF39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F4CF2-125E-4640-AB92-E57A9EF61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k-SK"/>
              <a:t>The </a:t>
            </a:r>
            <a:r>
              <a:rPr lang="sk-SK" b="1"/>
              <a:t>Set</a:t>
            </a:r>
            <a:r>
              <a:rPr lang="sk-SK"/>
              <a:t> object lets you store unique values of any type, whether primitive values or object references</a:t>
            </a:r>
          </a:p>
          <a:p>
            <a:r>
              <a:rPr lang="sk-SK" b="1"/>
              <a:t>API</a:t>
            </a:r>
            <a:r>
              <a:rPr lang="sk-SK"/>
              <a:t> of Set object</a:t>
            </a:r>
          </a:p>
          <a:p>
            <a:r>
              <a:rPr lang="sk-SK"/>
              <a:t>Equality algorithm</a:t>
            </a:r>
          </a:p>
          <a:p>
            <a:r>
              <a:rPr lang="sk-SK"/>
              <a:t>Iterating</a:t>
            </a:r>
          </a:p>
          <a:p>
            <a:r>
              <a:rPr lang="sk-SK"/>
              <a:t>Basic </a:t>
            </a:r>
            <a:r>
              <a:rPr lang="sk-SK" b="1" i="1"/>
              <a:t>set operations </a:t>
            </a:r>
            <a:r>
              <a:rPr lang="sk-SK"/>
              <a:t>– union, intersection</a:t>
            </a:r>
          </a:p>
          <a:p>
            <a:r>
              <a:rPr lang="sk-SK" b="1"/>
              <a:t>Conversions</a:t>
            </a:r>
            <a:r>
              <a:rPr lang="sk-SK"/>
              <a:t> - arrays, iterables, strings</a:t>
            </a:r>
            <a:br>
              <a:rPr lang="sk-SK"/>
            </a:br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522589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CF2DD-9DBB-CB4C-8E61-88C6D7731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255C0-B6F6-6440-8039-1DE820503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k-SK" err="1"/>
              <a:t>The</a:t>
            </a:r>
            <a:r>
              <a:rPr lang="sk-SK"/>
              <a:t> </a:t>
            </a:r>
            <a:r>
              <a:rPr lang="sk-SK" err="1"/>
              <a:t>Map</a:t>
            </a:r>
            <a:r>
              <a:rPr lang="sk-SK"/>
              <a:t> </a:t>
            </a:r>
            <a:r>
              <a:rPr lang="sk-SK" err="1"/>
              <a:t>object</a:t>
            </a:r>
            <a:r>
              <a:rPr lang="sk-SK"/>
              <a:t> </a:t>
            </a:r>
            <a:r>
              <a:rPr lang="sk-SK" err="1"/>
              <a:t>holds</a:t>
            </a:r>
            <a:r>
              <a:rPr lang="sk-SK"/>
              <a:t> </a:t>
            </a:r>
            <a:r>
              <a:rPr lang="sk-SK" err="1"/>
              <a:t>key-value</a:t>
            </a:r>
            <a:r>
              <a:rPr lang="sk-SK"/>
              <a:t> </a:t>
            </a:r>
            <a:r>
              <a:rPr lang="sk-SK" err="1"/>
              <a:t>pairs</a:t>
            </a:r>
            <a:r>
              <a:rPr lang="sk-SK"/>
              <a:t>. </a:t>
            </a:r>
            <a:r>
              <a:rPr lang="sk-SK" err="1"/>
              <a:t>Any</a:t>
            </a:r>
            <a:r>
              <a:rPr lang="sk-SK"/>
              <a:t> </a:t>
            </a:r>
            <a:r>
              <a:rPr lang="sk-SK" err="1"/>
              <a:t>value</a:t>
            </a:r>
            <a:r>
              <a:rPr lang="sk-SK"/>
              <a:t> (</a:t>
            </a:r>
            <a:r>
              <a:rPr lang="sk-SK" err="1"/>
              <a:t>both</a:t>
            </a:r>
            <a:r>
              <a:rPr lang="sk-SK"/>
              <a:t> </a:t>
            </a:r>
            <a:r>
              <a:rPr lang="sk-SK" err="1"/>
              <a:t>objects</a:t>
            </a:r>
            <a:r>
              <a:rPr lang="sk-SK"/>
              <a:t> and </a:t>
            </a:r>
            <a:r>
              <a:rPr lang="sk-SK" err="1"/>
              <a:t>primitive</a:t>
            </a:r>
            <a:r>
              <a:rPr lang="sk-SK"/>
              <a:t> </a:t>
            </a:r>
            <a:r>
              <a:rPr lang="sk-SK" err="1"/>
              <a:t>values</a:t>
            </a:r>
            <a:r>
              <a:rPr lang="sk-SK"/>
              <a:t>) </a:t>
            </a:r>
            <a:r>
              <a:rPr lang="sk-SK" err="1"/>
              <a:t>may</a:t>
            </a:r>
            <a:r>
              <a:rPr lang="sk-SK"/>
              <a:t> </a:t>
            </a:r>
            <a:r>
              <a:rPr lang="sk-SK" err="1"/>
              <a:t>be</a:t>
            </a:r>
            <a:r>
              <a:rPr lang="sk-SK"/>
              <a:t> </a:t>
            </a:r>
            <a:r>
              <a:rPr lang="sk-SK" err="1"/>
              <a:t>used</a:t>
            </a:r>
            <a:r>
              <a:rPr lang="sk-SK"/>
              <a:t> as </a:t>
            </a:r>
            <a:r>
              <a:rPr lang="sk-SK" err="1"/>
              <a:t>either</a:t>
            </a:r>
            <a:r>
              <a:rPr lang="sk-SK"/>
              <a:t> a </a:t>
            </a:r>
            <a:r>
              <a:rPr lang="sk-SK" err="1"/>
              <a:t>key</a:t>
            </a:r>
            <a:r>
              <a:rPr lang="sk-SK"/>
              <a:t> or a </a:t>
            </a:r>
            <a:r>
              <a:rPr lang="sk-SK" err="1"/>
              <a:t>value</a:t>
            </a:r>
            <a:endParaRPr lang="sk-SK"/>
          </a:p>
          <a:p>
            <a:r>
              <a:rPr lang="sk-SK" b="1" err="1"/>
              <a:t>Map</a:t>
            </a:r>
            <a:r>
              <a:rPr lang="sk-SK" b="1"/>
              <a:t> </a:t>
            </a:r>
            <a:r>
              <a:rPr lang="sk-SK" b="1" err="1"/>
              <a:t>vs</a:t>
            </a:r>
            <a:r>
              <a:rPr lang="sk-SK" b="1"/>
              <a:t>. </a:t>
            </a:r>
            <a:r>
              <a:rPr lang="sk-SK" b="1" err="1"/>
              <a:t>Object</a:t>
            </a:r>
            <a:r>
              <a:rPr lang="sk-SK" b="1"/>
              <a:t> </a:t>
            </a:r>
            <a:r>
              <a:rPr lang="sk-SK"/>
              <a:t>(as </a:t>
            </a:r>
            <a:r>
              <a:rPr lang="sk-SK" err="1"/>
              <a:t>map</a:t>
            </a:r>
            <a:r>
              <a:rPr lang="sk-SK"/>
              <a:t>)</a:t>
            </a:r>
          </a:p>
          <a:p>
            <a:pPr lvl="1"/>
            <a:r>
              <a:rPr lang="sk-SK" err="1"/>
              <a:t>Keys</a:t>
            </a:r>
            <a:r>
              <a:rPr lang="sk-SK"/>
              <a:t> in </a:t>
            </a:r>
            <a:r>
              <a:rPr lang="sk-SK" err="1"/>
              <a:t>Object</a:t>
            </a:r>
            <a:r>
              <a:rPr lang="sk-SK"/>
              <a:t> - </a:t>
            </a:r>
            <a:r>
              <a:rPr lang="sk-SK" err="1"/>
              <a:t>Strings</a:t>
            </a:r>
            <a:r>
              <a:rPr lang="sk-SK"/>
              <a:t> and </a:t>
            </a:r>
            <a:r>
              <a:rPr lang="sk-SK" err="1"/>
              <a:t>Symbols</a:t>
            </a:r>
            <a:r>
              <a:rPr lang="sk-SK"/>
              <a:t>, </a:t>
            </a:r>
          </a:p>
          <a:p>
            <a:pPr lvl="1"/>
            <a:r>
              <a:rPr lang="sk-SK" err="1"/>
              <a:t>Keys</a:t>
            </a:r>
            <a:r>
              <a:rPr lang="sk-SK"/>
              <a:t> in </a:t>
            </a:r>
            <a:r>
              <a:rPr lang="sk-SK" err="1"/>
              <a:t>Map</a:t>
            </a:r>
            <a:r>
              <a:rPr lang="sk-SK"/>
              <a:t> - </a:t>
            </a:r>
            <a:r>
              <a:rPr lang="sk-SK" err="1"/>
              <a:t>any</a:t>
            </a:r>
            <a:r>
              <a:rPr lang="sk-SK"/>
              <a:t> </a:t>
            </a:r>
            <a:r>
              <a:rPr lang="sk-SK" err="1"/>
              <a:t>value</a:t>
            </a:r>
            <a:r>
              <a:rPr lang="sk-SK"/>
              <a:t>, </a:t>
            </a:r>
            <a:r>
              <a:rPr lang="sk-SK" err="1"/>
              <a:t>functions</a:t>
            </a:r>
            <a:r>
              <a:rPr lang="sk-SK"/>
              <a:t>, </a:t>
            </a:r>
            <a:r>
              <a:rPr lang="sk-SK" err="1"/>
              <a:t>objects</a:t>
            </a:r>
            <a:r>
              <a:rPr lang="sk-SK"/>
              <a:t>, and </a:t>
            </a:r>
            <a:r>
              <a:rPr lang="sk-SK" err="1"/>
              <a:t>any</a:t>
            </a:r>
            <a:r>
              <a:rPr lang="sk-SK"/>
              <a:t> </a:t>
            </a:r>
            <a:r>
              <a:rPr lang="sk-SK" err="1"/>
              <a:t>primitive</a:t>
            </a:r>
            <a:r>
              <a:rPr lang="sk-SK"/>
              <a:t>.</a:t>
            </a:r>
          </a:p>
          <a:p>
            <a:pPr lvl="1"/>
            <a:r>
              <a:rPr lang="sk-SK" err="1"/>
              <a:t>Keys</a:t>
            </a:r>
            <a:r>
              <a:rPr lang="sk-SK"/>
              <a:t> in </a:t>
            </a:r>
            <a:r>
              <a:rPr lang="sk-SK" err="1"/>
              <a:t>Map</a:t>
            </a:r>
            <a:r>
              <a:rPr lang="sk-SK"/>
              <a:t> are </a:t>
            </a:r>
            <a:r>
              <a:rPr lang="sk-SK" err="1"/>
              <a:t>ordered</a:t>
            </a:r>
            <a:r>
              <a:rPr lang="sk-SK"/>
              <a:t>, </a:t>
            </a:r>
            <a:r>
              <a:rPr lang="sk-SK" err="1"/>
              <a:t>iteration</a:t>
            </a:r>
            <a:r>
              <a:rPr lang="sk-SK"/>
              <a:t> </a:t>
            </a:r>
            <a:r>
              <a:rPr lang="sk-SK" err="1"/>
              <a:t>order</a:t>
            </a:r>
            <a:r>
              <a:rPr lang="sk-SK"/>
              <a:t> = </a:t>
            </a:r>
            <a:r>
              <a:rPr lang="sk-SK" err="1"/>
              <a:t>insertion</a:t>
            </a:r>
            <a:r>
              <a:rPr lang="sk-SK"/>
              <a:t> </a:t>
            </a:r>
            <a:r>
              <a:rPr lang="sk-SK" err="1"/>
              <a:t>order</a:t>
            </a:r>
            <a:endParaRPr lang="sk-SK"/>
          </a:p>
          <a:p>
            <a:pPr lvl="1"/>
            <a:r>
              <a:rPr lang="sk-SK" err="1"/>
              <a:t>may</a:t>
            </a:r>
            <a:r>
              <a:rPr lang="sk-SK"/>
              <a:t> </a:t>
            </a:r>
            <a:r>
              <a:rPr lang="sk-SK" err="1"/>
              <a:t>perform</a:t>
            </a:r>
            <a:r>
              <a:rPr lang="sk-SK"/>
              <a:t> </a:t>
            </a:r>
            <a:r>
              <a:rPr lang="sk-SK" err="1"/>
              <a:t>better</a:t>
            </a:r>
            <a:r>
              <a:rPr lang="sk-SK"/>
              <a:t> in </a:t>
            </a:r>
            <a:r>
              <a:rPr lang="sk-SK" err="1"/>
              <a:t>scenarios</a:t>
            </a:r>
            <a:r>
              <a:rPr lang="sk-SK"/>
              <a:t> </a:t>
            </a:r>
            <a:r>
              <a:rPr lang="sk-SK" err="1"/>
              <a:t>involving</a:t>
            </a:r>
            <a:r>
              <a:rPr lang="sk-SK"/>
              <a:t> </a:t>
            </a:r>
            <a:r>
              <a:rPr lang="sk-SK" err="1"/>
              <a:t>frequent</a:t>
            </a:r>
            <a:r>
              <a:rPr lang="sk-SK"/>
              <a:t> </a:t>
            </a:r>
            <a:r>
              <a:rPr lang="sk-SK" err="1"/>
              <a:t>addition</a:t>
            </a:r>
            <a:r>
              <a:rPr lang="sk-SK"/>
              <a:t> and </a:t>
            </a:r>
            <a:r>
              <a:rPr lang="sk-SK" err="1"/>
              <a:t>removal</a:t>
            </a:r>
            <a:r>
              <a:rPr lang="sk-SK"/>
              <a:t> of </a:t>
            </a:r>
            <a:r>
              <a:rPr lang="sk-SK" err="1"/>
              <a:t>key</a:t>
            </a:r>
            <a:r>
              <a:rPr lang="sk-SK"/>
              <a:t> </a:t>
            </a:r>
            <a:r>
              <a:rPr lang="sk-SK" err="1"/>
              <a:t>pairs</a:t>
            </a:r>
            <a:endParaRPr lang="sk-SK"/>
          </a:p>
          <a:p>
            <a:r>
              <a:rPr lang="sk-SK" b="1"/>
              <a:t>API</a:t>
            </a:r>
            <a:r>
              <a:rPr lang="sk-SK"/>
              <a:t> of </a:t>
            </a:r>
            <a:r>
              <a:rPr lang="sk-SK" err="1"/>
              <a:t>Map</a:t>
            </a:r>
            <a:endParaRPr lang="sk-SK"/>
          </a:p>
          <a:p>
            <a:r>
              <a:rPr lang="sk-SK" b="1" err="1"/>
              <a:t>Conversions</a:t>
            </a:r>
            <a:r>
              <a:rPr lang="sk-SK" b="1"/>
              <a:t> – </a:t>
            </a:r>
            <a:r>
              <a:rPr lang="sk-SK" err="1"/>
              <a:t>array</a:t>
            </a:r>
            <a:r>
              <a:rPr lang="sk-SK"/>
              <a:t>, </a:t>
            </a:r>
            <a:r>
              <a:rPr lang="sk-SK" err="1"/>
              <a:t>iterable</a:t>
            </a:r>
            <a:r>
              <a:rPr lang="sk-SK"/>
              <a:t>, </a:t>
            </a:r>
            <a:r>
              <a:rPr lang="sk-SK" err="1"/>
              <a:t>Object</a:t>
            </a:r>
            <a:r>
              <a:rPr lang="sk-SK"/>
              <a:t>, JSON</a:t>
            </a:r>
          </a:p>
          <a:p>
            <a:pPr marL="0" indent="0">
              <a:buNone/>
            </a:pPr>
            <a:r>
              <a:rPr lang="sk-SK"/>
              <a:t> </a:t>
            </a:r>
          </a:p>
          <a:p>
            <a:pPr marL="0" indent="0">
              <a:buNone/>
            </a:pPr>
            <a:r>
              <a:rPr lang="sk-SK">
                <a:hlinkClick r:id="rId2"/>
              </a:rPr>
              <a:t>http://2ality.com/2015/08/es6-map-json.html</a:t>
            </a:r>
            <a:endParaRPr lang="sk-SK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630835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B89C7-BC9F-5944-98BA-180ACFFD5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err="1"/>
              <a:t>Map</a:t>
            </a:r>
            <a:r>
              <a:rPr lang="sk-SK"/>
              <a:t> </a:t>
            </a:r>
            <a:r>
              <a:rPr lang="sk-SK" err="1"/>
              <a:t>vs</a:t>
            </a:r>
            <a:r>
              <a:rPr lang="sk-SK"/>
              <a:t> </a:t>
            </a:r>
            <a:r>
              <a:rPr lang="sk-SK" err="1"/>
              <a:t>Object</a:t>
            </a:r>
            <a:r>
              <a:rPr lang="sk-SK"/>
              <a:t>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763BE-305C-2B48-AC84-FF83280D5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>
                <a:hlinkClick r:id="rId2"/>
              </a:rPr>
              <a:t>https://medium.com/front-end-weekly/es6-map-vs-object-what-and-when-b80621932373</a:t>
            </a:r>
            <a:endParaRPr lang="sk-SK" dirty="0"/>
          </a:p>
          <a:p>
            <a:r>
              <a:rPr lang="sk-SK" dirty="0"/>
              <a:t>TODO: </a:t>
            </a:r>
            <a:r>
              <a:rPr lang="sk-SK" dirty="0" err="1"/>
              <a:t>review</a:t>
            </a:r>
            <a:r>
              <a:rPr lang="sk-SK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00673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5D6B0-F536-D547-A5B3-79923DCD4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Other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2D417-B86B-7644-B3F2-765E4021453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sk-SK" err="1"/>
              <a:t>ArrayBuffer</a:t>
            </a:r>
            <a:endParaRPr lang="sk-SK"/>
          </a:p>
          <a:p>
            <a:r>
              <a:rPr lang="sk-SK" err="1"/>
              <a:t>DataView</a:t>
            </a:r>
            <a:endParaRPr lang="sk-SK"/>
          </a:p>
          <a:p>
            <a:r>
              <a:rPr lang="sk-SK" err="1"/>
              <a:t>Int</a:t>
            </a:r>
            <a:r>
              <a:rPr lang="sk-SK"/>
              <a:t>*</a:t>
            </a:r>
            <a:r>
              <a:rPr lang="sk-SK" err="1"/>
              <a:t>Array</a:t>
            </a:r>
            <a:endParaRPr lang="sk-SK"/>
          </a:p>
          <a:p>
            <a:r>
              <a:rPr lang="sk-SK" err="1"/>
              <a:t>UInt</a:t>
            </a:r>
            <a:r>
              <a:rPr lang="sk-SK"/>
              <a:t>*</a:t>
            </a:r>
            <a:r>
              <a:rPr lang="sk-SK" err="1"/>
              <a:t>Array</a:t>
            </a:r>
            <a:endParaRPr lang="sk-SK"/>
          </a:p>
          <a:p>
            <a:r>
              <a:rPr lang="sk-SK" err="1"/>
              <a:t>Float</a:t>
            </a:r>
            <a:r>
              <a:rPr lang="sk-SK"/>
              <a:t>*</a:t>
            </a:r>
            <a:r>
              <a:rPr lang="sk-SK" err="1"/>
              <a:t>Array</a:t>
            </a:r>
            <a:endParaRPr lang="sk-SK"/>
          </a:p>
          <a:p>
            <a:endParaRPr lang="sk-SK"/>
          </a:p>
          <a:p>
            <a:r>
              <a:rPr lang="sk-SK" err="1"/>
              <a:t>SharedArrayBuffer</a:t>
            </a:r>
            <a:r>
              <a:rPr lang="sk-SK"/>
              <a:t> </a:t>
            </a:r>
          </a:p>
          <a:p>
            <a:r>
              <a:rPr lang="sk-SK" err="1"/>
              <a:t>Atomics</a:t>
            </a:r>
            <a:endParaRPr lang="sk-SK"/>
          </a:p>
          <a:p>
            <a:endParaRPr lang="sk-SK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C4F0A3-E2F0-3742-A142-F747DE2BB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>
            <a:normAutofit/>
          </a:bodyPr>
          <a:lstStyle/>
          <a:p>
            <a:endParaRPr lang="sk-SK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82CAEF-A34A-084D-A74F-0C0A7768E03D}"/>
              </a:ext>
            </a:extLst>
          </p:cNvPr>
          <p:cNvSpPr/>
          <p:nvPr/>
        </p:nvSpPr>
        <p:spPr>
          <a:xfrm>
            <a:off x="457200" y="6126163"/>
            <a:ext cx="70892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200">
                <a:hlinkClick r:id="rId2"/>
              </a:rPr>
              <a:t>https://developer.mozilla.org/en-US/docs/Web/JavaScript/Typed_arrays</a:t>
            </a:r>
            <a:endParaRPr lang="sk-SK" sz="1200"/>
          </a:p>
          <a:p>
            <a:r>
              <a:rPr lang="sk-SK" sz="1200">
                <a:hlinkClick r:id="rId3"/>
              </a:rPr>
              <a:t>https://developer.mozilla.org/en-US/docs/Web/JavaScript/Reference/Global_Objects/Atomics</a:t>
            </a:r>
            <a:endParaRPr lang="sk-SK" sz="1200"/>
          </a:p>
          <a:p>
            <a:endParaRPr lang="sk-SK" sz="1200"/>
          </a:p>
        </p:txBody>
      </p:sp>
    </p:spTree>
    <p:extLst>
      <p:ext uri="{BB962C8B-B14F-4D97-AF65-F5344CB8AC3E}">
        <p14:creationId xmlns:p14="http://schemas.microsoft.com/office/powerpoint/2010/main" val="3897032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JavaScript, </a:t>
            </a:r>
            <a:r>
              <a:rPr lang="en-US" err="1"/>
              <a:t>ECMAScript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2113"/>
          </a:xfrm>
        </p:spPr>
        <p:txBody>
          <a:bodyPr>
            <a:normAutofit fontScale="62500" lnSpcReduction="20000"/>
          </a:bodyPr>
          <a:lstStyle/>
          <a:p>
            <a:r>
              <a:rPr lang="en-US" b="1"/>
              <a:t>MDN: </a:t>
            </a:r>
            <a:r>
              <a:rPr lang="en-US"/>
              <a:t>ECMA-262 standard in June 1997</a:t>
            </a:r>
          </a:p>
          <a:p>
            <a:pPr lvl="1"/>
            <a:r>
              <a:rPr lang="en-US"/>
              <a:t>JavaScript is one of implementations</a:t>
            </a:r>
          </a:p>
          <a:p>
            <a:pPr lvl="1"/>
            <a:r>
              <a:rPr lang="en-US"/>
              <a:t>others are </a:t>
            </a:r>
            <a:r>
              <a:rPr lang="en-US" err="1"/>
              <a:t>ActionScript</a:t>
            </a:r>
            <a:r>
              <a:rPr lang="en-US"/>
              <a:t>, </a:t>
            </a:r>
            <a:r>
              <a:rPr lang="en-US" err="1"/>
              <a:t>JScript</a:t>
            </a:r>
            <a:endParaRPr lang="en-US"/>
          </a:p>
          <a:p>
            <a:pPr lvl="1"/>
            <a:r>
              <a:rPr lang="en-US" b="1"/>
              <a:t>JavaScript</a:t>
            </a:r>
            <a:r>
              <a:rPr lang="en-US"/>
              <a:t> is standardized by </a:t>
            </a:r>
            <a:r>
              <a:rPr lang="en-US" b="1"/>
              <a:t>ECMA-262 standard </a:t>
            </a:r>
          </a:p>
          <a:p>
            <a:endParaRPr lang="en-US" b="1"/>
          </a:p>
          <a:p>
            <a:r>
              <a:rPr lang="en-US" b="1"/>
              <a:t>ECMA: </a:t>
            </a:r>
          </a:p>
          <a:p>
            <a:pPr lvl="1"/>
            <a:r>
              <a:rPr lang="en-US"/>
              <a:t>This </a:t>
            </a:r>
            <a:r>
              <a:rPr lang="en-US" err="1"/>
              <a:t>Ecma</a:t>
            </a:r>
            <a:r>
              <a:rPr lang="en-US"/>
              <a:t> Standard defines the </a:t>
            </a:r>
            <a:r>
              <a:rPr lang="en-US" b="1" err="1"/>
              <a:t>ECMAScript</a:t>
            </a:r>
            <a:r>
              <a:rPr lang="en-US" b="1"/>
              <a:t> 2017 Language</a:t>
            </a:r>
            <a:r>
              <a:rPr lang="en-US"/>
              <a:t> </a:t>
            </a:r>
          </a:p>
          <a:p>
            <a:pPr lvl="1"/>
            <a:r>
              <a:rPr lang="en-US" b="1" err="1"/>
              <a:t>ECMAScript</a:t>
            </a:r>
            <a:r>
              <a:rPr lang="en-US" b="1"/>
              <a:t> is based</a:t>
            </a:r>
            <a:r>
              <a:rPr lang="en-US"/>
              <a:t> on several originating technologies, the most well‑known being </a:t>
            </a:r>
            <a:r>
              <a:rPr lang="en-US" b="1"/>
              <a:t>JavaScript</a:t>
            </a:r>
            <a:r>
              <a:rPr lang="en-US"/>
              <a:t> (Netscape) and </a:t>
            </a:r>
            <a:r>
              <a:rPr lang="en-US" err="1"/>
              <a:t>JScript</a:t>
            </a:r>
            <a:r>
              <a:rPr lang="en-US"/>
              <a:t> (Microsoft) </a:t>
            </a:r>
          </a:p>
          <a:p>
            <a:endParaRPr lang="en-US" b="1"/>
          </a:p>
          <a:p>
            <a:r>
              <a:rPr lang="en-US" b="1"/>
              <a:t>TC39:</a:t>
            </a:r>
          </a:p>
          <a:p>
            <a:pPr lvl="1"/>
            <a:r>
              <a:rPr lang="sk-SK" err="1"/>
              <a:t>Ecma</a:t>
            </a:r>
            <a:r>
              <a:rPr lang="sk-SK"/>
              <a:t> </a:t>
            </a:r>
            <a:r>
              <a:rPr lang="sk-SK" err="1"/>
              <a:t>International's</a:t>
            </a:r>
            <a:r>
              <a:rPr lang="sk-SK"/>
              <a:t> TC39 </a:t>
            </a:r>
            <a:r>
              <a:rPr lang="sk-SK" err="1"/>
              <a:t>is</a:t>
            </a:r>
            <a:r>
              <a:rPr lang="sk-SK"/>
              <a:t> a </a:t>
            </a:r>
            <a:r>
              <a:rPr lang="sk-SK" err="1"/>
              <a:t>group</a:t>
            </a:r>
            <a:r>
              <a:rPr lang="sk-SK"/>
              <a:t> of JavaScript </a:t>
            </a:r>
            <a:r>
              <a:rPr lang="sk-SK" err="1"/>
              <a:t>developers</a:t>
            </a:r>
            <a:r>
              <a:rPr lang="sk-SK"/>
              <a:t>, </a:t>
            </a:r>
            <a:r>
              <a:rPr lang="sk-SK" err="1"/>
              <a:t>implementers</a:t>
            </a:r>
            <a:r>
              <a:rPr lang="sk-SK"/>
              <a:t>, </a:t>
            </a:r>
            <a:r>
              <a:rPr lang="sk-SK" err="1"/>
              <a:t>academics</a:t>
            </a:r>
            <a:r>
              <a:rPr lang="sk-SK"/>
              <a:t>, and more, </a:t>
            </a:r>
            <a:r>
              <a:rPr lang="sk-SK" err="1"/>
              <a:t>collaborating</a:t>
            </a:r>
            <a:r>
              <a:rPr lang="sk-SK"/>
              <a:t> </a:t>
            </a:r>
            <a:r>
              <a:rPr lang="sk-SK" err="1"/>
              <a:t>with</a:t>
            </a:r>
            <a:r>
              <a:rPr lang="sk-SK"/>
              <a:t> </a:t>
            </a:r>
            <a:r>
              <a:rPr lang="sk-SK" err="1"/>
              <a:t>the</a:t>
            </a:r>
            <a:r>
              <a:rPr lang="sk-SK"/>
              <a:t> </a:t>
            </a:r>
            <a:r>
              <a:rPr lang="sk-SK" err="1"/>
              <a:t>community</a:t>
            </a:r>
            <a:r>
              <a:rPr lang="sk-SK"/>
              <a:t> to </a:t>
            </a:r>
            <a:r>
              <a:rPr lang="sk-SK" err="1"/>
              <a:t>maintain</a:t>
            </a:r>
            <a:r>
              <a:rPr lang="sk-SK"/>
              <a:t> and </a:t>
            </a:r>
            <a:r>
              <a:rPr lang="sk-SK" err="1"/>
              <a:t>evolve</a:t>
            </a:r>
            <a:r>
              <a:rPr lang="sk-SK"/>
              <a:t> </a:t>
            </a:r>
            <a:r>
              <a:rPr lang="sk-SK" err="1"/>
              <a:t>the</a:t>
            </a:r>
            <a:r>
              <a:rPr lang="sk-SK"/>
              <a:t> </a:t>
            </a:r>
            <a:r>
              <a:rPr lang="sk-SK" err="1"/>
              <a:t>definition</a:t>
            </a:r>
            <a:r>
              <a:rPr lang="sk-SK"/>
              <a:t> of JavaScript. </a:t>
            </a:r>
            <a:r>
              <a:rPr lang="en-US" b="1">
                <a:hlinkClick r:id="rId2"/>
              </a:rPr>
              <a:t>https://tc39.es</a:t>
            </a:r>
            <a:endParaRPr lang="en-US" b="1"/>
          </a:p>
          <a:p>
            <a:endParaRPr lang="en-US" b="1"/>
          </a:p>
          <a:p>
            <a:r>
              <a:rPr lang="en-US" b="1"/>
              <a:t>JavaScript </a:t>
            </a:r>
            <a:r>
              <a:rPr lang="en-US"/>
              <a:t>trademark (Oracle) </a:t>
            </a:r>
            <a:r>
              <a:rPr lang="en-US" b="1">
                <a:hlinkClick r:id="rId3"/>
              </a:rPr>
              <a:t>https://news.ycombinator.com/item?id=8344049</a:t>
            </a:r>
            <a:endParaRPr lang="en-US" b="1"/>
          </a:p>
          <a:p>
            <a:pPr marL="0" indent="0">
              <a:buNone/>
            </a:pPr>
            <a:endParaRPr lang="en-US" b="1"/>
          </a:p>
          <a:p>
            <a:endParaRPr lang="en-US" b="1"/>
          </a:p>
          <a:p>
            <a:pPr marL="0" indent="0">
              <a:buNone/>
            </a:pPr>
            <a:endParaRPr lang="en-US"/>
          </a:p>
          <a:p>
            <a:pPr marL="457200" lvl="1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336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5E9E-5D9A-2742-97AF-C488E2E81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err="1"/>
              <a:t>Binary</a:t>
            </a:r>
            <a:r>
              <a:rPr lang="sk-SK"/>
              <a:t> </a:t>
            </a:r>
            <a:r>
              <a:rPr lang="sk-SK" err="1"/>
              <a:t>data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8C001-6A73-5A43-AEA4-3D05AB72F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k-SK" err="1"/>
              <a:t>Why</a:t>
            </a:r>
            <a:r>
              <a:rPr lang="sk-SK"/>
              <a:t> do </a:t>
            </a:r>
            <a:r>
              <a:rPr lang="sk-SK" err="1"/>
              <a:t>we</a:t>
            </a:r>
            <a:r>
              <a:rPr lang="sk-SK"/>
              <a:t> </a:t>
            </a:r>
            <a:r>
              <a:rPr lang="sk-SK" err="1"/>
              <a:t>need</a:t>
            </a:r>
            <a:r>
              <a:rPr lang="sk-SK"/>
              <a:t> to </a:t>
            </a:r>
            <a:r>
              <a:rPr lang="sk-SK" err="1"/>
              <a:t>work</a:t>
            </a:r>
            <a:r>
              <a:rPr lang="sk-SK"/>
              <a:t> </a:t>
            </a:r>
            <a:r>
              <a:rPr lang="sk-SK" err="1"/>
              <a:t>with</a:t>
            </a:r>
            <a:r>
              <a:rPr lang="sk-SK"/>
              <a:t> </a:t>
            </a:r>
            <a:r>
              <a:rPr lang="sk-SK" err="1"/>
              <a:t>binnary</a:t>
            </a:r>
            <a:r>
              <a:rPr lang="sk-SK"/>
              <a:t> </a:t>
            </a:r>
            <a:r>
              <a:rPr lang="sk-SK" err="1"/>
              <a:t>data</a:t>
            </a:r>
            <a:endParaRPr lang="sk-SK"/>
          </a:p>
          <a:p>
            <a:r>
              <a:rPr lang="en" b="1"/>
              <a:t>browser</a:t>
            </a:r>
            <a:r>
              <a:rPr lang="en"/>
              <a:t> APIs that  work with binary data </a:t>
            </a:r>
          </a:p>
          <a:p>
            <a:pPr lvl="1"/>
            <a:r>
              <a:rPr lang="en"/>
              <a:t>File API</a:t>
            </a:r>
          </a:p>
          <a:p>
            <a:pPr lvl="1"/>
            <a:r>
              <a:rPr lang="en" err="1"/>
              <a:t>XMLHttpRequest</a:t>
            </a:r>
            <a:endParaRPr lang="en"/>
          </a:p>
          <a:p>
            <a:pPr lvl="1"/>
            <a:r>
              <a:rPr lang="en"/>
              <a:t>Fetch API</a:t>
            </a:r>
          </a:p>
          <a:p>
            <a:pPr lvl="1"/>
            <a:r>
              <a:rPr lang="en"/>
              <a:t>Canvas</a:t>
            </a:r>
          </a:p>
          <a:p>
            <a:pPr lvl="1"/>
            <a:r>
              <a:rPr lang="en" err="1"/>
              <a:t>WebSockets</a:t>
            </a:r>
            <a:endParaRPr lang="en"/>
          </a:p>
          <a:p>
            <a:pPr lvl="1"/>
            <a:r>
              <a:rPr lang="en"/>
              <a:t>Web Bluetooth API</a:t>
            </a:r>
          </a:p>
          <a:p>
            <a:pPr lvl="1"/>
            <a:r>
              <a:rPr lang="en"/>
              <a:t>And more</a:t>
            </a:r>
          </a:p>
          <a:p>
            <a:r>
              <a:rPr lang="sk-SK" b="1"/>
              <a:t>n</a:t>
            </a:r>
            <a:r>
              <a:rPr lang="en" b="1" err="1"/>
              <a:t>ode.js</a:t>
            </a:r>
            <a:r>
              <a:rPr lang="en" b="1"/>
              <a:t> </a:t>
            </a:r>
            <a:r>
              <a:rPr lang="en"/>
              <a:t>- interaction with octet streams in TCP streams, file system operations, and other contexts use Buffer (binary data)</a:t>
            </a:r>
          </a:p>
          <a:p>
            <a:endParaRPr lang="en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006629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0D1F5-6BF9-F14F-81D9-A0F4C702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err="1"/>
              <a:t>Binary</a:t>
            </a:r>
            <a:r>
              <a:rPr lang="sk-SK"/>
              <a:t> </a:t>
            </a:r>
            <a:r>
              <a:rPr lang="sk-SK" err="1"/>
              <a:t>data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DE042-62C7-D04D-AB88-8FCF48DB28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"/>
              <a:t>Instances of </a:t>
            </a:r>
            <a:r>
              <a:rPr lang="en" b="1" err="1"/>
              <a:t>ArrayBuffer</a:t>
            </a:r>
            <a:r>
              <a:rPr lang="en"/>
              <a:t> store the </a:t>
            </a:r>
            <a:r>
              <a:rPr lang="en" b="1"/>
              <a:t>binary data to be processed</a:t>
            </a:r>
            <a:r>
              <a:rPr lang="en"/>
              <a:t>.</a:t>
            </a:r>
          </a:p>
          <a:p>
            <a:r>
              <a:rPr lang="en"/>
              <a:t>Two ways to work with them:</a:t>
            </a:r>
          </a:p>
          <a:p>
            <a:pPr lvl="1"/>
            <a:r>
              <a:rPr lang="en" b="1"/>
              <a:t>Typed Arrays </a:t>
            </a:r>
            <a:r>
              <a:rPr lang="en"/>
              <a:t>(Uint8Array, Int16Array, Float32Array, etc.) interpret the </a:t>
            </a:r>
            <a:r>
              <a:rPr lang="en" err="1"/>
              <a:t>ArrayBuffer</a:t>
            </a:r>
            <a:r>
              <a:rPr lang="en"/>
              <a:t> as an indexed sequence of elements of a single type.</a:t>
            </a:r>
          </a:p>
          <a:p>
            <a:pPr lvl="1"/>
            <a:r>
              <a:rPr lang="en" b="1" err="1"/>
              <a:t>DataViews</a:t>
            </a:r>
            <a:r>
              <a:rPr lang="en"/>
              <a:t> let you access data as elements of several types (Uint8, Int16, Float32, etc.), at any byte offset inside an </a:t>
            </a:r>
            <a:r>
              <a:rPr lang="en" err="1"/>
              <a:t>ArrayBuffer</a:t>
            </a:r>
            <a:r>
              <a:rPr lang="en"/>
              <a:t>.</a:t>
            </a:r>
          </a:p>
          <a:p>
            <a:endParaRPr lang="en"/>
          </a:p>
          <a:p>
            <a:endParaRPr lang="e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784295-5B3D-C84B-8640-7C41A85ED8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"/>
              <a:t>Node.js - Prior to the introduction of </a:t>
            </a:r>
            <a:r>
              <a:rPr lang="en" b="1" err="1"/>
              <a:t>TypedArray</a:t>
            </a:r>
            <a:r>
              <a:rPr lang="en"/>
              <a:t>, the JavaScript language had no mechanism for reading or manipulating streams of binary data. The </a:t>
            </a:r>
            <a:r>
              <a:rPr lang="en" b="1"/>
              <a:t>Buffer class </a:t>
            </a:r>
            <a:r>
              <a:rPr lang="en"/>
              <a:t>was introduced as part of the Node.js API to enable interaction with octet streams in TCP streams, file system operations, and other contexts.</a:t>
            </a:r>
          </a:p>
          <a:p>
            <a:r>
              <a:rPr lang="en"/>
              <a:t>With </a:t>
            </a:r>
            <a:r>
              <a:rPr lang="en" err="1"/>
              <a:t>TypedArray</a:t>
            </a:r>
            <a:r>
              <a:rPr lang="en"/>
              <a:t> now available, the Buffer class implements the </a:t>
            </a:r>
            <a:r>
              <a:rPr lang="en" b="1"/>
              <a:t>Uint8Array API </a:t>
            </a:r>
            <a:r>
              <a:rPr lang="en"/>
              <a:t>in a manner that is more optimized and suitable for Node.js.</a:t>
            </a:r>
          </a:p>
          <a:p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272563-396F-2044-8049-2F6C4665CC0D}"/>
              </a:ext>
            </a:extLst>
          </p:cNvPr>
          <p:cNvSpPr/>
          <p:nvPr/>
        </p:nvSpPr>
        <p:spPr>
          <a:xfrm>
            <a:off x="671083" y="5756831"/>
            <a:ext cx="4416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>
                <a:hlinkClick r:id="rId2"/>
              </a:rPr>
              <a:t>http://2ality.com/2015/09/typed-arrays.html</a:t>
            </a:r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164612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BD713-43C0-F84E-8C74-47B3DDCED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Coercion</a:t>
            </a:r>
            <a:r>
              <a:rPr lang="sk-SK" dirty="0"/>
              <a:t> </a:t>
            </a:r>
            <a:r>
              <a:rPr lang="sk-SK" dirty="0" err="1"/>
              <a:t>Samples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8BED3-4382-6E4C-945E-8A4E7FB32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6600007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B8A9F-DF9F-B041-A2A0-A84BE365C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Coercion</a:t>
            </a:r>
            <a:endParaRPr lang="sk-S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E143448-5FD5-9647-A359-8843521C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k-SK" b="1" err="1"/>
              <a:t>converting</a:t>
            </a:r>
            <a:r>
              <a:rPr lang="sk-SK" b="1"/>
              <a:t> a </a:t>
            </a:r>
            <a:r>
              <a:rPr lang="sk-SK" b="1" err="1"/>
              <a:t>value</a:t>
            </a:r>
            <a:r>
              <a:rPr lang="sk-SK" b="1"/>
              <a:t> </a:t>
            </a:r>
            <a:r>
              <a:rPr lang="sk-SK" b="1" err="1"/>
              <a:t>from</a:t>
            </a:r>
            <a:r>
              <a:rPr lang="sk-SK" b="1"/>
              <a:t> </a:t>
            </a:r>
            <a:r>
              <a:rPr lang="sk-SK" b="1" err="1"/>
              <a:t>one</a:t>
            </a:r>
            <a:r>
              <a:rPr lang="sk-SK" b="1"/>
              <a:t> type to </a:t>
            </a:r>
            <a:r>
              <a:rPr lang="sk-SK" b="1" err="1"/>
              <a:t>another</a:t>
            </a:r>
            <a:r>
              <a:rPr lang="sk-SK" b="1"/>
              <a:t> </a:t>
            </a:r>
            <a:r>
              <a:rPr lang="sk-SK"/>
              <a:t>- </a:t>
            </a:r>
            <a:r>
              <a:rPr lang="sk-SK" err="1"/>
              <a:t>number</a:t>
            </a:r>
            <a:r>
              <a:rPr lang="sk-SK"/>
              <a:t> to </a:t>
            </a:r>
            <a:r>
              <a:rPr lang="sk-SK" err="1"/>
              <a:t>string</a:t>
            </a:r>
            <a:r>
              <a:rPr lang="sk-SK"/>
              <a:t>, </a:t>
            </a:r>
            <a:r>
              <a:rPr lang="sk-SK" err="1"/>
              <a:t>object</a:t>
            </a:r>
            <a:r>
              <a:rPr lang="sk-SK"/>
              <a:t> to </a:t>
            </a:r>
            <a:r>
              <a:rPr lang="sk-SK" err="1"/>
              <a:t>boolean</a:t>
            </a:r>
            <a:r>
              <a:rPr lang="sk-SK"/>
              <a:t>,...</a:t>
            </a:r>
          </a:p>
          <a:p>
            <a:r>
              <a:rPr lang="sk-SK" b="1" err="1"/>
              <a:t>explicit</a:t>
            </a:r>
            <a:r>
              <a:rPr lang="sk-SK" b="1"/>
              <a:t>-</a:t>
            </a:r>
            <a:r>
              <a:rPr lang="sk-SK"/>
              <a:t> </a:t>
            </a:r>
            <a:r>
              <a:rPr lang="sk-SK" err="1"/>
              <a:t>developer</a:t>
            </a:r>
            <a:r>
              <a:rPr lang="sk-SK"/>
              <a:t> </a:t>
            </a:r>
            <a:r>
              <a:rPr lang="sk-SK" err="1"/>
              <a:t>expresses</a:t>
            </a:r>
            <a:r>
              <a:rPr lang="sk-SK"/>
              <a:t> </a:t>
            </a:r>
            <a:r>
              <a:rPr lang="sk-SK" err="1"/>
              <a:t>the</a:t>
            </a:r>
            <a:r>
              <a:rPr lang="sk-SK"/>
              <a:t> </a:t>
            </a:r>
            <a:r>
              <a:rPr lang="sk-SK" err="1"/>
              <a:t>intention</a:t>
            </a:r>
            <a:r>
              <a:rPr lang="sk-SK"/>
              <a:t> to </a:t>
            </a:r>
            <a:r>
              <a:rPr lang="sk-SK" err="1"/>
              <a:t>convert</a:t>
            </a:r>
            <a:r>
              <a:rPr lang="sk-SK"/>
              <a:t> </a:t>
            </a:r>
            <a:r>
              <a:rPr lang="sk-SK" err="1"/>
              <a:t>between</a:t>
            </a:r>
            <a:r>
              <a:rPr lang="sk-SK"/>
              <a:t> </a:t>
            </a:r>
            <a:r>
              <a:rPr lang="sk-SK" err="1"/>
              <a:t>types</a:t>
            </a:r>
            <a:r>
              <a:rPr lang="sk-SK"/>
              <a:t> </a:t>
            </a:r>
            <a:r>
              <a:rPr lang="sk-SK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sk-SK">
                <a:latin typeface="Courier New" panose="02070309020205020404" pitchFamily="49" charset="0"/>
                <a:cs typeface="Courier New" panose="02070309020205020404" pitchFamily="49" charset="0"/>
              </a:rPr>
              <a:t>(x), </a:t>
            </a:r>
            <a:r>
              <a:rPr lang="sk-SK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sk-SK"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r>
              <a:rPr lang="sk-SK" b="1" err="1"/>
              <a:t>implicit</a:t>
            </a:r>
            <a:r>
              <a:rPr lang="sk-SK"/>
              <a:t> - </a:t>
            </a:r>
            <a:r>
              <a:rPr lang="sk-SK" err="1"/>
              <a:t>forced</a:t>
            </a:r>
            <a:r>
              <a:rPr lang="sk-SK"/>
              <a:t> by </a:t>
            </a:r>
            <a:r>
              <a:rPr lang="sk-SK" err="1"/>
              <a:t>the</a:t>
            </a:r>
            <a:r>
              <a:rPr lang="sk-SK"/>
              <a:t> </a:t>
            </a:r>
            <a:r>
              <a:rPr lang="sk-SK" err="1"/>
              <a:t>rules</a:t>
            </a:r>
            <a:r>
              <a:rPr lang="sk-SK"/>
              <a:t> of </a:t>
            </a:r>
            <a:r>
              <a:rPr lang="sk-SK" err="1"/>
              <a:t>how</a:t>
            </a:r>
            <a:r>
              <a:rPr lang="sk-SK"/>
              <a:t> a </a:t>
            </a:r>
            <a:r>
              <a:rPr lang="sk-SK" err="1"/>
              <a:t>value</a:t>
            </a:r>
            <a:r>
              <a:rPr lang="sk-SK"/>
              <a:t> </a:t>
            </a:r>
            <a:r>
              <a:rPr lang="sk-SK" err="1"/>
              <a:t>is</a:t>
            </a:r>
            <a:r>
              <a:rPr lang="sk-SK"/>
              <a:t> </a:t>
            </a:r>
            <a:r>
              <a:rPr lang="sk-SK" err="1"/>
              <a:t>used</a:t>
            </a:r>
            <a:r>
              <a:rPr lang="sk-SK"/>
              <a:t>, </a:t>
            </a:r>
            <a:r>
              <a:rPr lang="sk-SK" err="1"/>
              <a:t>operators</a:t>
            </a:r>
            <a:r>
              <a:rPr lang="sk-SK"/>
              <a:t>, </a:t>
            </a:r>
            <a:r>
              <a:rPr lang="sk-SK" err="1"/>
              <a:t>statements</a:t>
            </a:r>
            <a:r>
              <a:rPr lang="sk-SK"/>
              <a:t>, </a:t>
            </a:r>
            <a:r>
              <a:rPr lang="sk-SK" err="1"/>
              <a:t>functions</a:t>
            </a:r>
            <a:r>
              <a:rPr lang="sk-SK"/>
              <a:t> </a:t>
            </a:r>
            <a:r>
              <a:rPr lang="sk-SK">
                <a:latin typeface="Courier New" panose="02070309020205020404" pitchFamily="49" charset="0"/>
                <a:cs typeface="Courier New" panose="02070309020205020404" pitchFamily="49" charset="0"/>
              </a:rPr>
              <a:t>+,-, &lt;, &gt;,==, </a:t>
            </a:r>
            <a:r>
              <a:rPr lang="sk-SK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sk-SK">
                <a:latin typeface="Courier New" panose="02070309020205020404" pitchFamily="49" charset="0"/>
                <a:cs typeface="Courier New" panose="02070309020205020404" pitchFamily="49" charset="0"/>
              </a:rPr>
              <a:t>(){},</a:t>
            </a:r>
            <a:r>
              <a:rPr lang="sk-SK" err="1">
                <a:latin typeface="Courier New" panose="02070309020205020404" pitchFamily="49" charset="0"/>
                <a:cs typeface="Courier New" panose="02070309020205020404" pitchFamily="49" charset="0"/>
              </a:rPr>
              <a:t>isFiniteNumber</a:t>
            </a:r>
            <a:r>
              <a:rPr lang="sk-SK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sk-SK" b="1" err="1"/>
              <a:t>any</a:t>
            </a:r>
            <a:r>
              <a:rPr lang="sk-SK" b="1"/>
              <a:t> type </a:t>
            </a:r>
            <a:r>
              <a:rPr lang="sk-SK" err="1"/>
              <a:t>is</a:t>
            </a:r>
            <a:r>
              <a:rPr lang="sk-SK"/>
              <a:t> a </a:t>
            </a:r>
            <a:r>
              <a:rPr lang="sk-SK" err="1"/>
              <a:t>valid</a:t>
            </a:r>
            <a:r>
              <a:rPr lang="sk-SK"/>
              <a:t> </a:t>
            </a:r>
            <a:r>
              <a:rPr lang="sk-SK" err="1"/>
              <a:t>subject</a:t>
            </a:r>
            <a:r>
              <a:rPr lang="sk-SK"/>
              <a:t> </a:t>
            </a:r>
            <a:r>
              <a:rPr lang="sk-SK" err="1"/>
              <a:t>for</a:t>
            </a:r>
            <a:r>
              <a:rPr lang="sk-SK"/>
              <a:t> type </a:t>
            </a:r>
            <a:r>
              <a:rPr lang="sk-SK" err="1"/>
              <a:t>coercion</a:t>
            </a:r>
            <a:r>
              <a:rPr lang="sk-SK"/>
              <a:t>, </a:t>
            </a:r>
            <a:r>
              <a:rPr lang="sk-SK" err="1"/>
              <a:t>primitive</a:t>
            </a:r>
            <a:r>
              <a:rPr lang="sk-SK"/>
              <a:t> or </a:t>
            </a:r>
            <a:r>
              <a:rPr lang="sk-SK" err="1"/>
              <a:t>object</a:t>
            </a:r>
            <a:r>
              <a:rPr lang="sk-SK"/>
              <a:t>,</a:t>
            </a:r>
          </a:p>
          <a:p>
            <a:r>
              <a:rPr lang="sk-SK" err="1"/>
              <a:t>results</a:t>
            </a:r>
            <a:r>
              <a:rPr lang="sk-SK"/>
              <a:t> of </a:t>
            </a:r>
            <a:r>
              <a:rPr lang="sk-SK" err="1"/>
              <a:t>ceorcion</a:t>
            </a:r>
            <a:r>
              <a:rPr lang="sk-SK"/>
              <a:t> </a:t>
            </a:r>
            <a:r>
              <a:rPr lang="sk-SK" err="1"/>
              <a:t>is</a:t>
            </a:r>
            <a:r>
              <a:rPr lang="sk-SK"/>
              <a:t> </a:t>
            </a:r>
            <a:r>
              <a:rPr lang="sk-SK" b="1" err="1"/>
              <a:t>one</a:t>
            </a:r>
            <a:r>
              <a:rPr lang="sk-SK" b="1"/>
              <a:t> of </a:t>
            </a:r>
            <a:r>
              <a:rPr lang="sk-SK" b="1" err="1"/>
              <a:t>the</a:t>
            </a:r>
            <a:r>
              <a:rPr lang="sk-SK" b="1"/>
              <a:t> </a:t>
            </a:r>
            <a:r>
              <a:rPr lang="sk-SK" b="1" err="1"/>
              <a:t>scalars</a:t>
            </a:r>
            <a:r>
              <a:rPr lang="sk-SK"/>
              <a:t>: </a:t>
            </a:r>
            <a:r>
              <a:rPr lang="sk-SK" b="1" err="1"/>
              <a:t>string</a:t>
            </a:r>
            <a:r>
              <a:rPr lang="sk-SK" b="1"/>
              <a:t>, </a:t>
            </a:r>
            <a:r>
              <a:rPr lang="sk-SK" b="1" err="1"/>
              <a:t>number</a:t>
            </a:r>
            <a:r>
              <a:rPr lang="sk-SK" b="1"/>
              <a:t>, or </a:t>
            </a:r>
            <a:r>
              <a:rPr lang="sk-SK" b="1" err="1"/>
              <a:t>boolean</a:t>
            </a:r>
            <a:endParaRPr lang="sk-SK" b="1"/>
          </a:p>
          <a:p>
            <a:r>
              <a:rPr lang="sk-SK"/>
              <a:t>Keďže sme v </a:t>
            </a:r>
            <a:r>
              <a:rPr lang="sk-SK" err="1"/>
              <a:t>loosly</a:t>
            </a:r>
            <a:r>
              <a:rPr lang="sk-SK"/>
              <a:t> </a:t>
            </a:r>
            <a:r>
              <a:rPr lang="sk-SK" err="1"/>
              <a:t>typed</a:t>
            </a:r>
            <a:r>
              <a:rPr lang="sk-SK"/>
              <a:t> jazyku, musíme vedieť ako funguje, ako ju používať a nepoužívať</a:t>
            </a:r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63444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91960-D500-EE42-AC05-047378FAB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Coercion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71698-75BE-CC4B-B3A2-1DF1CF982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k-SK"/>
              <a:t>forced by the rules of </a:t>
            </a:r>
            <a:r>
              <a:rPr lang="sk-SK" b="1"/>
              <a:t>how a value is used</a:t>
            </a:r>
            <a:r>
              <a:rPr lang="sk-SK"/>
              <a:t>, operators, statements, functions</a:t>
            </a:r>
            <a:endParaRPr lang="sk-SK" b="1"/>
          </a:p>
          <a:p>
            <a:r>
              <a:rPr lang="sk-SK" b="1"/>
              <a:t>any type </a:t>
            </a:r>
            <a:r>
              <a:rPr lang="sk-SK"/>
              <a:t>is a valid subject for type coercion, primitive or object, results of coercion is one of the scalars: string, number, or boolean</a:t>
            </a:r>
          </a:p>
          <a:p>
            <a:pPr marL="514350" indent="-514350">
              <a:buFont typeface="+mj-lt"/>
              <a:buAutoNum type="arabicPeriod"/>
            </a:pPr>
            <a:r>
              <a:rPr lang="sk-SK"/>
              <a:t>there are only three types of conversion in JavaScript:</a:t>
            </a:r>
          </a:p>
          <a:p>
            <a:pPr lvl="1"/>
            <a:r>
              <a:rPr lang="sk-SK"/>
              <a:t>ToString</a:t>
            </a:r>
          </a:p>
          <a:p>
            <a:pPr lvl="1"/>
            <a:r>
              <a:rPr lang="sk-SK"/>
              <a:t>ToBoolean</a:t>
            </a:r>
          </a:p>
          <a:p>
            <a:pPr lvl="1"/>
            <a:r>
              <a:rPr lang="sk-SK"/>
              <a:t>ToNumber</a:t>
            </a:r>
          </a:p>
          <a:p>
            <a:pPr marL="514350" indent="-514350">
              <a:buFont typeface="+mj-lt"/>
              <a:buAutoNum type="arabicPeriod"/>
            </a:pPr>
            <a:r>
              <a:rPr lang="sk-SK"/>
              <a:t>conversion logic for primitives and objects works differently, but both primitives and objects can only be converted in those three ways</a:t>
            </a:r>
          </a:p>
          <a:p>
            <a:endParaRPr lang="sk-SK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60557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880E493C-5162-434D-8770-0D13B7B86B14}"/>
              </a:ext>
            </a:extLst>
          </p:cNvPr>
          <p:cNvSpPr/>
          <p:nvPr/>
        </p:nvSpPr>
        <p:spPr>
          <a:xfrm>
            <a:off x="1366664" y="4322078"/>
            <a:ext cx="879862" cy="21702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>
                <a:solidFill>
                  <a:prstClr val="black"/>
                </a:solidFill>
              </a:rPr>
              <a:t>type2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38732" y="4322080"/>
            <a:ext cx="379071" cy="21702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op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E6AC34AF-4E9C-944D-803E-D1A831E4DD1F}"/>
              </a:ext>
            </a:extLst>
          </p:cNvPr>
          <p:cNvSpPr/>
          <p:nvPr/>
        </p:nvSpPr>
        <p:spPr>
          <a:xfrm>
            <a:off x="7312504" y="4285104"/>
            <a:ext cx="871376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B823C26-AB91-1E49-8A7A-197DBB5B5A84}"/>
              </a:ext>
            </a:extLst>
          </p:cNvPr>
          <p:cNvSpPr/>
          <p:nvPr/>
        </p:nvSpPr>
        <p:spPr>
          <a:xfrm>
            <a:off x="7312503" y="3982549"/>
            <a:ext cx="871377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boolean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5232F2B8-4619-9D43-BF2C-DC3534F945FC}"/>
              </a:ext>
            </a:extLst>
          </p:cNvPr>
          <p:cNvSpPr/>
          <p:nvPr/>
        </p:nvSpPr>
        <p:spPr>
          <a:xfrm>
            <a:off x="7312503" y="4587659"/>
            <a:ext cx="871377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string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03700CD-A7C7-AA4A-A9A5-458BD2BCA7F7}"/>
              </a:ext>
            </a:extLst>
          </p:cNvPr>
          <p:cNvSpPr/>
          <p:nvPr/>
        </p:nvSpPr>
        <p:spPr>
          <a:xfrm>
            <a:off x="7146860" y="3902743"/>
            <a:ext cx="1144756" cy="106341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685800"/>
            <a:endParaRPr lang="sk-SK" sz="1350">
              <a:solidFill>
                <a:prstClr val="black"/>
              </a:solidFill>
            </a:endParaRPr>
          </a:p>
        </p:txBody>
      </p:sp>
      <p:cxnSp>
        <p:nvCxnSpPr>
          <p:cNvPr id="207" name="Curved Connector 206">
            <a:extLst>
              <a:ext uri="{FF2B5EF4-FFF2-40B4-BE49-F238E27FC236}">
                <a16:creationId xmlns:a16="http://schemas.microsoft.com/office/drawing/2014/main" id="{0F108E1D-92E6-E84A-9A4C-67BF945D812C}"/>
              </a:ext>
            </a:extLst>
          </p:cNvPr>
          <p:cNvCxnSpPr>
            <a:cxnSpLocks/>
            <a:stCxn id="63" idx="3"/>
            <a:endCxn id="109" idx="1"/>
          </p:cNvCxnSpPr>
          <p:nvPr/>
        </p:nvCxnSpPr>
        <p:spPr>
          <a:xfrm flipV="1">
            <a:off x="5043910" y="4091062"/>
            <a:ext cx="2268593" cy="34410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Curved Connector 228">
            <a:extLst>
              <a:ext uri="{FF2B5EF4-FFF2-40B4-BE49-F238E27FC236}">
                <a16:creationId xmlns:a16="http://schemas.microsoft.com/office/drawing/2014/main" id="{9F3557FA-21B4-404D-B2F7-068B4B06E759}"/>
              </a:ext>
            </a:extLst>
          </p:cNvPr>
          <p:cNvCxnSpPr>
            <a:cxnSpLocks/>
            <a:stCxn id="93" idx="0"/>
            <a:endCxn id="63" idx="0"/>
          </p:cNvCxnSpPr>
          <p:nvPr/>
        </p:nvCxnSpPr>
        <p:spPr>
          <a:xfrm rot="5400000" flipH="1" flipV="1">
            <a:off x="2454473" y="2305021"/>
            <a:ext cx="690854" cy="3343265"/>
          </a:xfrm>
          <a:prstGeom prst="curvedConnector3">
            <a:avLst>
              <a:gd name="adj1" fmla="val 124817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Curved Connector 264">
            <a:extLst>
              <a:ext uri="{FF2B5EF4-FFF2-40B4-BE49-F238E27FC236}">
                <a16:creationId xmlns:a16="http://schemas.microsoft.com/office/drawing/2014/main" id="{D2BD6898-4D4B-134B-82B2-CECD5DB83865}"/>
              </a:ext>
            </a:extLst>
          </p:cNvPr>
          <p:cNvCxnSpPr>
            <a:cxnSpLocks/>
            <a:stCxn id="63" idx="3"/>
            <a:endCxn id="110" idx="1"/>
          </p:cNvCxnSpPr>
          <p:nvPr/>
        </p:nvCxnSpPr>
        <p:spPr>
          <a:xfrm>
            <a:off x="5043910" y="4435162"/>
            <a:ext cx="2268593" cy="26101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Curved Connector 266">
            <a:extLst>
              <a:ext uri="{FF2B5EF4-FFF2-40B4-BE49-F238E27FC236}">
                <a16:creationId xmlns:a16="http://schemas.microsoft.com/office/drawing/2014/main" id="{06220E1D-877E-FB4D-A244-3BA8992F8C41}"/>
              </a:ext>
            </a:extLst>
          </p:cNvPr>
          <p:cNvCxnSpPr>
            <a:cxnSpLocks/>
            <a:stCxn id="63" idx="3"/>
            <a:endCxn id="107" idx="1"/>
          </p:cNvCxnSpPr>
          <p:nvPr/>
        </p:nvCxnSpPr>
        <p:spPr>
          <a:xfrm flipV="1">
            <a:off x="5043910" y="4393617"/>
            <a:ext cx="2268594" cy="41545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Curved Connector 287">
            <a:extLst>
              <a:ext uri="{FF2B5EF4-FFF2-40B4-BE49-F238E27FC236}">
                <a16:creationId xmlns:a16="http://schemas.microsoft.com/office/drawing/2014/main" id="{5BD89641-D4CD-DA47-9452-49EF06F61397}"/>
              </a:ext>
            </a:extLst>
          </p:cNvPr>
          <p:cNvCxnSpPr>
            <a:cxnSpLocks/>
            <a:stCxn id="92" idx="3"/>
            <a:endCxn id="63" idx="1"/>
          </p:cNvCxnSpPr>
          <p:nvPr/>
        </p:nvCxnSpPr>
        <p:spPr>
          <a:xfrm>
            <a:off x="2246526" y="4430591"/>
            <a:ext cx="1652629" cy="4571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5F13C84F-DB47-7442-A246-3C5A9C07AF20}"/>
              </a:ext>
            </a:extLst>
          </p:cNvPr>
          <p:cNvSpPr txBox="1"/>
          <p:nvPr/>
        </p:nvSpPr>
        <p:spPr>
          <a:xfrm>
            <a:off x="593897" y="2130406"/>
            <a:ext cx="1996829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350" b="1">
                <a:solidFill>
                  <a:prstClr val="black"/>
                </a:solidFill>
              </a:rPr>
              <a:t>Convert one of the types: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undefined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null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 err="1">
                <a:solidFill>
                  <a:prstClr val="black"/>
                </a:solidFill>
              </a:rPr>
              <a:t>boolean</a:t>
            </a:r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number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string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object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5228332B-D309-5645-872A-7288BE7C6857}"/>
              </a:ext>
            </a:extLst>
          </p:cNvPr>
          <p:cNvSpPr txBox="1"/>
          <p:nvPr/>
        </p:nvSpPr>
        <p:spPr>
          <a:xfrm>
            <a:off x="6959951" y="2114005"/>
            <a:ext cx="2009974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350" b="1">
                <a:solidFill>
                  <a:prstClr val="black"/>
                </a:solidFill>
              </a:rPr>
              <a:t>To one of primitive types:</a:t>
            </a:r>
            <a:endParaRPr lang="sk-SK" sz="1350" b="1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number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string</a:t>
            </a:r>
            <a:endParaRPr lang="sk-SK" sz="1350" i="1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boolean</a:t>
            </a: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D8DD946-1BF8-3D4D-B634-E4D02360972F}"/>
              </a:ext>
            </a:extLst>
          </p:cNvPr>
          <p:cNvSpPr/>
          <p:nvPr/>
        </p:nvSpPr>
        <p:spPr>
          <a:xfrm>
            <a:off x="3899154" y="3631225"/>
            <a:ext cx="1144756" cy="16078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coercion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F13C84F-DB47-7442-A246-3C5A9C07AF20}"/>
              </a:ext>
            </a:extLst>
          </p:cNvPr>
          <p:cNvSpPr txBox="1"/>
          <p:nvPr/>
        </p:nvSpPr>
        <p:spPr>
          <a:xfrm>
            <a:off x="3688597" y="2116370"/>
            <a:ext cx="116570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350" b="1">
                <a:solidFill>
                  <a:prstClr val="black"/>
                </a:solidFill>
              </a:rPr>
              <a:t>Based on the: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operation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or context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4400">
                <a:solidFill>
                  <a:prstClr val="black"/>
                </a:solidFill>
                <a:latin typeface="Calibri"/>
              </a:rPr>
              <a:t>Coercion – what is it </a:t>
            </a:r>
            <a:endParaRPr lang="sk-SK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38731" y="5137391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+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476838" y="5132856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 err="1">
                <a:solidFill>
                  <a:prstClr val="black"/>
                </a:solidFill>
              </a:rPr>
              <a:t>str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1400623" y="5137391"/>
            <a:ext cx="1022536" cy="210219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38731" y="5410336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-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476838" y="5405801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 err="1">
                <a:solidFill>
                  <a:prstClr val="black"/>
                </a:solidFill>
              </a:rPr>
              <a:t>str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1400623" y="5412152"/>
            <a:ext cx="1022536" cy="208403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38731" y="5683281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if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1401847" y="5691903"/>
            <a:ext cx="1021312" cy="208403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 err="1">
                <a:solidFill>
                  <a:prstClr val="black"/>
                </a:solidFill>
              </a:rPr>
              <a:t>arr.length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327660" y="5955615"/>
            <a:ext cx="528250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Date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44895" y="5955614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&gt;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1400623" y="5955614"/>
            <a:ext cx="1022536" cy="210219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F13C84F-DB47-7442-A246-3C5A9C07AF20}"/>
              </a:ext>
            </a:extLst>
          </p:cNvPr>
          <p:cNvSpPr txBox="1"/>
          <p:nvPr/>
        </p:nvSpPr>
        <p:spPr>
          <a:xfrm>
            <a:off x="165839" y="4799867"/>
            <a:ext cx="8322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350" b="1">
                <a:solidFill>
                  <a:prstClr val="black"/>
                </a:solidFill>
              </a:rPr>
              <a:t>Samples:</a:t>
            </a:r>
          </a:p>
          <a:p>
            <a:pPr defTabSz="685800"/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80E493C-5162-434D-8770-0D13B7B86B14}"/>
              </a:ext>
            </a:extLst>
          </p:cNvPr>
          <p:cNvSpPr/>
          <p:nvPr/>
        </p:nvSpPr>
        <p:spPr>
          <a:xfrm>
            <a:off x="221909" y="4322078"/>
            <a:ext cx="667962" cy="2170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>
                <a:solidFill>
                  <a:prstClr val="black"/>
                </a:solidFill>
              </a:rPr>
              <a:t>type</a:t>
            </a:r>
            <a:r>
              <a:rPr lang="en-US" sz="1350">
                <a:solidFill>
                  <a:prstClr val="black"/>
                </a:solidFill>
              </a:rPr>
              <a:t>1</a:t>
            </a:r>
            <a:endParaRPr lang="sk-SK" sz="135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3764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EED3F-6561-0441-9765-620A5A59D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446692" cy="1143000"/>
          </a:xfrm>
        </p:spPr>
        <p:txBody>
          <a:bodyPr/>
          <a:lstStyle/>
          <a:p>
            <a:pPr algn="l"/>
            <a:r>
              <a:rPr lang="sk-SK"/>
              <a:t>ToString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A23947-E45A-9843-8273-6153980D9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2874579" cy="4525963"/>
          </a:xfrm>
        </p:spPr>
        <p:txBody>
          <a:bodyPr/>
          <a:lstStyle/>
          <a:p>
            <a:r>
              <a:rPr lang="sk-SK"/>
              <a:t>String(prim)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str + p, p + str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Template Literal Substitution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534EA96-7F37-4248-9785-2149EC55E5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3350B94-51A8-DC40-8E48-823E0A490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393" y="201036"/>
            <a:ext cx="5570483" cy="655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324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EED3F-6561-0441-9765-620A5A59D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446692" cy="1143000"/>
          </a:xfrm>
        </p:spPr>
        <p:txBody>
          <a:bodyPr/>
          <a:lstStyle/>
          <a:p>
            <a:pPr algn="l"/>
            <a:r>
              <a:rPr lang="sk-SK"/>
              <a:t>ToNumber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A23947-E45A-9843-8273-6153980D9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955784" cy="4525963"/>
          </a:xfrm>
        </p:spPr>
        <p:txBody>
          <a:bodyPr>
            <a:normAutofit lnSpcReduction="10000"/>
          </a:bodyPr>
          <a:lstStyle/>
          <a:p>
            <a:r>
              <a:rPr lang="sk-SK"/>
              <a:t>Number(prim)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unary + operator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arithmetic operators 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comparison operators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bitwise operators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loose equality operator == (incl. !=)</a:t>
            </a:r>
          </a:p>
          <a:p>
            <a:pPr marL="914400" lvl="1" indent="-514350">
              <a:buFont typeface="+mj-lt"/>
              <a:buAutoNum type="alphaUcPeriod"/>
            </a:pPr>
            <a:r>
              <a:rPr lang="sk-SK" b="1"/>
              <a:t>number</a:t>
            </a:r>
            <a:r>
              <a:rPr lang="sk-SK"/>
              <a:t> compared with string or boolean</a:t>
            </a:r>
          </a:p>
          <a:p>
            <a:pPr marL="914400" lvl="1" indent="-514350">
              <a:buFont typeface="+mj-lt"/>
              <a:buAutoNum type="alphaUcPeriod"/>
            </a:pPr>
            <a:r>
              <a:rPr lang="sk-SK" b="1"/>
              <a:t>NaN</a:t>
            </a:r>
            <a:r>
              <a:rPr lang="sk-SK"/>
              <a:t> != NaN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534EA96-7F37-4248-9785-2149EC55E5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sk-S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23C41B-88E0-7E43-BC84-A09386F0D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274638"/>
            <a:ext cx="4155018" cy="640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125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EED3F-6561-0441-9765-620A5A59D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446692" cy="1143000"/>
          </a:xfrm>
        </p:spPr>
        <p:txBody>
          <a:bodyPr/>
          <a:lstStyle/>
          <a:p>
            <a:pPr algn="l"/>
            <a:r>
              <a:rPr lang="sk-SK"/>
              <a:t>ToBoolean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A23947-E45A-9843-8273-6153980D9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5279" y="1600200"/>
            <a:ext cx="4066033" cy="4525963"/>
          </a:xfrm>
        </p:spPr>
        <p:txBody>
          <a:bodyPr>
            <a:normAutofit fontScale="92500" lnSpcReduction="10000"/>
          </a:bodyPr>
          <a:lstStyle/>
          <a:p>
            <a:r>
              <a:rPr lang="sk-SK" b="1"/>
              <a:t>falsy values</a:t>
            </a:r>
            <a:endParaRPr lang="sk-SK"/>
          </a:p>
          <a:p>
            <a:r>
              <a:rPr lang="sk-SK"/>
              <a:t>Boolean(prim)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logical operator ! 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logical operators &amp;&amp; ||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logical boolean context</a:t>
            </a:r>
            <a:endParaRPr lang="en-US"/>
          </a:p>
          <a:p>
            <a:pPr marL="914400" lvl="1" indent="-514350">
              <a:buFont typeface="+mj-lt"/>
              <a:buAutoNum type="alphaUcPeriod"/>
            </a:pPr>
            <a:r>
              <a:rPr lang="en-US"/>
              <a:t>if, for, while,…</a:t>
            </a:r>
            <a:r>
              <a:rPr lang="sk-SK"/>
              <a:t> </a:t>
            </a:r>
          </a:p>
          <a:p>
            <a:pPr marL="514350" indent="-514350">
              <a:buFont typeface="+mj-lt"/>
              <a:buAutoNum type="alphaUcPeriod"/>
            </a:pPr>
            <a:r>
              <a:rPr lang="sk-SK"/>
              <a:t>loose equality operators ==, !=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sk-SK"/>
              <a:t>b==b performs b===b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sk-SK"/>
              <a:t>ToNumber(b) == y, 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sk-SK"/>
              <a:t>y == ToNumber(b)</a:t>
            </a:r>
          </a:p>
          <a:p>
            <a:pPr marL="914400" lvl="1" indent="-514350">
              <a:buFont typeface="+mj-lt"/>
              <a:buAutoNum type="alphaUcPeriod"/>
            </a:pPr>
            <a:endParaRPr lang="sk-SK"/>
          </a:p>
          <a:p>
            <a:pPr marL="514350" indent="-514350">
              <a:buFont typeface="+mj-lt"/>
              <a:buAutoNum type="alphaUcPeriod"/>
            </a:pPr>
            <a:endParaRPr lang="sk-SK"/>
          </a:p>
          <a:p>
            <a:pPr marL="514350" indent="-514350">
              <a:buFont typeface="+mj-lt"/>
              <a:buAutoNum type="alphaUcPeriod"/>
            </a:pPr>
            <a:endParaRPr lang="sk-SK"/>
          </a:p>
          <a:p>
            <a:pPr marL="514350" indent="-514350">
              <a:buFont typeface="+mj-lt"/>
              <a:buAutoNum type="alphaUcPeriod"/>
            </a:pPr>
            <a:endParaRPr lang="sk-SK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534EA96-7F37-4248-9785-2149EC55E5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sk-S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7DE65-04F3-3548-B2C3-7123DA400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120" y="146304"/>
            <a:ext cx="4901016" cy="634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8586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A446-0009-5F48-97BA-BAA053109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Coercion of Objects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EFFD876-9CE9-234E-B479-1125227D0D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sk-SK"/>
              <a:t>RECAP: </a:t>
            </a:r>
            <a:r>
              <a:rPr lang="sk-SK" b="1"/>
              <a:t>any type </a:t>
            </a:r>
            <a:r>
              <a:rPr lang="sk-SK"/>
              <a:t>is a valid subject for type coercion, primitive </a:t>
            </a:r>
            <a:r>
              <a:rPr lang="sk-SK" b="1"/>
              <a:t>or object</a:t>
            </a:r>
            <a:r>
              <a:rPr lang="sk-SK"/>
              <a:t>, results of coercion is </a:t>
            </a:r>
            <a:r>
              <a:rPr lang="sk-SK" b="1"/>
              <a:t>one of the scalars: string, number, or boolean</a:t>
            </a:r>
          </a:p>
          <a:p>
            <a:r>
              <a:rPr lang="sk-SK" b="1"/>
              <a:t>A) JS podľa použitia(operácie zistí načo ho treba konvertovať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9A40C-5C82-2641-B6A8-EE1CF4EFE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1292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sk-SK" b="1"/>
              <a:t>Ak na:</a:t>
            </a:r>
          </a:p>
          <a:p>
            <a:r>
              <a:rPr lang="sk-SK" b="1"/>
              <a:t>boolean</a:t>
            </a:r>
          </a:p>
          <a:p>
            <a:pPr lvl="1"/>
            <a:r>
              <a:rPr lang="sk-SK"/>
              <a:t>true</a:t>
            </a:r>
          </a:p>
          <a:p>
            <a:r>
              <a:rPr lang="sk-SK" b="1"/>
              <a:t>string</a:t>
            </a:r>
          </a:p>
          <a:p>
            <a:pPr lvl="1"/>
            <a:r>
              <a:rPr lang="sk-SK" sz="1800"/>
              <a:t>ToString(ToPrimitive(„string“))</a:t>
            </a:r>
          </a:p>
          <a:p>
            <a:r>
              <a:rPr lang="sk-SK" b="1"/>
              <a:t>number</a:t>
            </a:r>
          </a:p>
          <a:p>
            <a:pPr lvl="1"/>
            <a:r>
              <a:rPr lang="sk-SK" sz="1800"/>
              <a:t>ToNumber(ToPrimitive(„number“))</a:t>
            </a:r>
          </a:p>
          <a:p>
            <a:r>
              <a:rPr lang="sk-SK" b="1"/>
              <a:t>???  </a:t>
            </a:r>
          </a:p>
          <a:p>
            <a:pPr lvl="1"/>
            <a:r>
              <a:rPr lang="sk-SK" sz="1800"/>
              <a:t>ToPrimitive(„default“) </a:t>
            </a:r>
          </a:p>
        </p:txBody>
      </p:sp>
    </p:spTree>
    <p:extLst>
      <p:ext uri="{BB962C8B-B14F-4D97-AF65-F5344CB8AC3E}">
        <p14:creationId xmlns:p14="http://schemas.microsoft.com/office/powerpoint/2010/main" val="1784659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ES </a:t>
            </a:r>
            <a:r>
              <a:rPr lang="mr-IN"/>
              <a:t>–</a:t>
            </a:r>
            <a:r>
              <a:rPr lang="en-US"/>
              <a:t> Building Blocks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2137071" y="1600200"/>
            <a:ext cx="6549729" cy="4525963"/>
          </a:xfrm>
        </p:spPr>
        <p:txBody>
          <a:bodyPr>
            <a:normAutofit/>
          </a:bodyPr>
          <a:lstStyle/>
          <a:p>
            <a:r>
              <a:rPr lang="en-US"/>
              <a:t>ECMA 262 Standard and JavaScript Reference</a:t>
            </a:r>
          </a:p>
          <a:p>
            <a:r>
              <a:rPr lang="sk-SK">
                <a:hlinkClick r:id="rId3"/>
              </a:rPr>
              <a:t>http://www.ecma-international.org/ecma-262/10.0/index.html</a:t>
            </a:r>
            <a:endParaRPr lang="en-US">
              <a:hlinkClick r:id="rId4"/>
            </a:endParaRPr>
          </a:p>
          <a:p>
            <a:pPr marL="0" indent="0">
              <a:buNone/>
            </a:pPr>
            <a:endParaRPr lang="en-US">
              <a:hlinkClick r:id="rId4"/>
            </a:endParaRPr>
          </a:p>
          <a:p>
            <a:r>
              <a:rPr lang="en-US">
                <a:hlinkClick r:id="rId4"/>
              </a:rPr>
              <a:t>https://developer.mozilla.org/en-US/docs/Web/JavaScript/Reference</a:t>
            </a:r>
            <a:endParaRPr lang="en-US"/>
          </a:p>
          <a:p>
            <a:endParaRPr lang="en-US"/>
          </a:p>
        </p:txBody>
      </p:sp>
      <p:pic>
        <p:nvPicPr>
          <p:cNvPr id="2" name="Picture 1" descr="languag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430" y="1600200"/>
            <a:ext cx="1300949" cy="49666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0936" y="2615447"/>
            <a:ext cx="540879" cy="5408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15282" y="5138750"/>
            <a:ext cx="556533" cy="55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1042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EED3F-6561-0441-9765-620A5A59D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446692" cy="1143000"/>
          </a:xfrm>
        </p:spPr>
        <p:txBody>
          <a:bodyPr>
            <a:normAutofit/>
          </a:bodyPr>
          <a:lstStyle/>
          <a:p>
            <a:pPr algn="l"/>
            <a:r>
              <a:rPr lang="sk-SK"/>
              <a:t>To Primitive</a:t>
            </a:r>
            <a:br>
              <a:rPr lang="sk-SK"/>
            </a:br>
            <a:r>
              <a:rPr lang="sk-SK" sz="1600"/>
              <a:t>kedy a ako sa volá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A23947-E45A-9843-8273-6153980D9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5279" y="1600200"/>
            <a:ext cx="3724657" cy="4525963"/>
          </a:xfrm>
        </p:spPr>
        <p:txBody>
          <a:bodyPr>
            <a:normAutofit fontScale="92500" lnSpcReduction="10000"/>
          </a:bodyPr>
          <a:lstStyle/>
          <a:p>
            <a:r>
              <a:rPr lang="sk-SK"/>
              <a:t>not used when boolean is needed by op</a:t>
            </a:r>
          </a:p>
          <a:p>
            <a:r>
              <a:rPr lang="sk-SK"/>
              <a:t>problematic hybrid operators use default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k-SK"/>
              <a:t>+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k-SK"/>
              <a:t>==, !=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k-SK"/>
              <a:t>&lt;&gt;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/>
              <a:t>Other places where coercion happens are the same as for primitives</a:t>
            </a:r>
          </a:p>
          <a:p>
            <a:pPr marL="914400" lvl="1" indent="-514350">
              <a:buFont typeface="+mj-lt"/>
              <a:buAutoNum type="alphaUcPeriod"/>
            </a:pPr>
            <a:endParaRPr lang="sk-SK"/>
          </a:p>
          <a:p>
            <a:pPr marL="514350" indent="-514350">
              <a:buFont typeface="+mj-lt"/>
              <a:buAutoNum type="alphaUcPeriod"/>
            </a:pPr>
            <a:endParaRPr lang="sk-SK"/>
          </a:p>
          <a:p>
            <a:pPr marL="514350" indent="-514350">
              <a:buFont typeface="+mj-lt"/>
              <a:buAutoNum type="alphaUcPeriod"/>
            </a:pPr>
            <a:endParaRPr lang="sk-SK"/>
          </a:p>
          <a:p>
            <a:pPr marL="514350" indent="-514350">
              <a:buFont typeface="+mj-lt"/>
              <a:buAutoNum type="alphaUcPeriod"/>
            </a:pPr>
            <a:endParaRPr lang="sk-SK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534EA96-7F37-4248-9785-2149EC55E5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sk-S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2DAAE4-6779-3444-B3F0-A0A023AB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4652" y="274638"/>
            <a:ext cx="4325696" cy="612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9327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EED3F-6561-0441-9765-620A5A59D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446692" cy="1143000"/>
          </a:xfrm>
        </p:spPr>
        <p:txBody>
          <a:bodyPr>
            <a:normAutofit/>
          </a:bodyPr>
          <a:lstStyle/>
          <a:p>
            <a:pPr algn="l"/>
            <a:r>
              <a:rPr lang="sk-SK"/>
              <a:t>To Primitive</a:t>
            </a:r>
            <a:br>
              <a:rPr lang="sk-SK"/>
            </a:br>
            <a:r>
              <a:rPr lang="sk-SK" sz="1600"/>
              <a:t>ako funguje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A23947-E45A-9843-8273-6153980D9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5279" y="1600200"/>
            <a:ext cx="8479537" cy="4525963"/>
          </a:xfrm>
        </p:spPr>
        <p:txBody>
          <a:bodyPr>
            <a:normAutofit fontScale="92500" lnSpcReduction="20000"/>
          </a:bodyPr>
          <a:lstStyle/>
          <a:p>
            <a:r>
              <a:rPr lang="sk-SK" i="1"/>
              <a:t>Každý</a:t>
            </a:r>
            <a:r>
              <a:rPr lang="sk-SK"/>
              <a:t> objekt v JS </a:t>
            </a:r>
            <a:r>
              <a:rPr lang="sk-SK" i="1"/>
              <a:t>môže</a:t>
            </a:r>
            <a:r>
              <a:rPr lang="sk-SK"/>
              <a:t> mať metódy:</a:t>
            </a:r>
          </a:p>
          <a:p>
            <a:pPr lvl="1"/>
            <a:r>
              <a:rPr lang="sk-SK"/>
              <a:t>[[@@toPrimitive]]</a:t>
            </a:r>
          </a:p>
          <a:p>
            <a:pPr lvl="1"/>
            <a:r>
              <a:rPr lang="sk-SK"/>
              <a:t>toString</a:t>
            </a:r>
          </a:p>
          <a:p>
            <a:pPr lvl="1"/>
            <a:r>
              <a:rPr lang="sk-SK"/>
              <a:t>valueOf</a:t>
            </a:r>
          </a:p>
          <a:p>
            <a:r>
              <a:rPr lang="sk-SK"/>
              <a:t>The conversion algorithm is:</a:t>
            </a:r>
          </a:p>
          <a:p>
            <a:pPr lvl="1"/>
            <a:r>
              <a:rPr lang="sk-SK"/>
              <a:t>Call obj[Symbol.toPrimitive](hint) if the method exists,</a:t>
            </a:r>
          </a:p>
          <a:p>
            <a:pPr lvl="1"/>
            <a:r>
              <a:rPr lang="sk-SK"/>
              <a:t>Otherwise if hint is "string"</a:t>
            </a:r>
          </a:p>
          <a:p>
            <a:pPr lvl="2"/>
            <a:r>
              <a:rPr lang="sk-SK"/>
              <a:t>try obj.toString() and obj.valueOf(), whatever exists, and returns primitive</a:t>
            </a:r>
          </a:p>
          <a:p>
            <a:pPr lvl="1"/>
            <a:r>
              <a:rPr lang="sk-SK"/>
              <a:t>Otherwise if hint is "number" or "default"</a:t>
            </a:r>
          </a:p>
          <a:p>
            <a:pPr lvl="2"/>
            <a:r>
              <a:rPr lang="sk-SK"/>
              <a:t>try obj.valueOf() and obj.toString(), whatever exists and returns primitive</a:t>
            </a:r>
          </a:p>
          <a:p>
            <a:r>
              <a:rPr lang="sk-SK"/>
              <a:t>If final result is primitive of wrong type perform primitive coercion </a:t>
            </a:r>
          </a:p>
          <a:p>
            <a:pPr marL="0" indent="0">
              <a:buNone/>
            </a:pPr>
            <a:endParaRPr lang="sk-SK"/>
          </a:p>
          <a:p>
            <a:pPr marL="400050" lvl="1" indent="0">
              <a:buNone/>
            </a:pPr>
            <a:endParaRPr lang="sk-SK"/>
          </a:p>
          <a:p>
            <a:pPr marL="0" indent="0">
              <a:buNone/>
            </a:pPr>
            <a:endParaRPr lang="sk-SK"/>
          </a:p>
          <a:p>
            <a:pPr marL="514350" indent="-514350">
              <a:buFont typeface="+mj-lt"/>
              <a:buAutoNum type="alphaUcPeriod"/>
            </a:pPr>
            <a:endParaRPr lang="sk-SK"/>
          </a:p>
          <a:p>
            <a:pPr marL="514350" indent="-514350">
              <a:buFont typeface="+mj-lt"/>
              <a:buAutoNum type="alphaUcPeriod"/>
            </a:pPr>
            <a:endParaRPr lang="sk-S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E2E20D-74E4-F74E-89F0-860F82D899CA}"/>
              </a:ext>
            </a:extLst>
          </p:cNvPr>
          <p:cNvSpPr/>
          <p:nvPr/>
        </p:nvSpPr>
        <p:spPr>
          <a:xfrm>
            <a:off x="237744" y="6126163"/>
            <a:ext cx="857707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800">
                <a:hlinkClick r:id="rId2"/>
              </a:rPr>
              <a:t>https://gist.githubusercontent.com/samoshkin/baf070ab19b73f4f39ec54149fb37c30/raw/c8b9a92707f9e52a14d23360130814255882ee5b/js-to-primitive-internal.js</a:t>
            </a:r>
            <a:endParaRPr lang="sk-SK" sz="8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A7D023-AE46-3A45-9C11-0E49C44D9415}"/>
              </a:ext>
            </a:extLst>
          </p:cNvPr>
          <p:cNvSpPr/>
          <p:nvPr/>
        </p:nvSpPr>
        <p:spPr>
          <a:xfrm>
            <a:off x="4242816" y="52297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>
                <a:hlinkClick r:id="rId3"/>
              </a:rPr>
              <a:t>http://www.ecma-international.org/ecma-262/5.1/#sec-9.1</a:t>
            </a:r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759631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6BB5B-FD7F-0A40-A2F4-7EB8DEF70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882128" cy="1143000"/>
          </a:xfrm>
        </p:spPr>
        <p:txBody>
          <a:bodyPr>
            <a:normAutofit/>
          </a:bodyPr>
          <a:lstStyle/>
          <a:p>
            <a:r>
              <a:rPr lang="sk-SK"/>
              <a:t>valueOf, toString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30ABD-CB0C-1A49-BDD2-7183BFCA41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870960" cy="4525963"/>
          </a:xfrm>
        </p:spPr>
        <p:txBody>
          <a:bodyPr>
            <a:normAutofit fontScale="70000" lnSpcReduction="20000"/>
          </a:bodyPr>
          <a:lstStyle/>
          <a:p>
            <a:r>
              <a:rPr lang="sk-SK"/>
              <a:t>valueOf method to convert an object to a primitive value</a:t>
            </a:r>
          </a:p>
          <a:p>
            <a:r>
              <a:rPr lang="sk-SK"/>
              <a:t>JavaScript automatically invokes it when encountering an object </a:t>
            </a:r>
            <a:r>
              <a:rPr lang="sk-SK" b="1"/>
              <a:t>where a primitive value is expected</a:t>
            </a:r>
          </a:p>
          <a:p>
            <a:r>
              <a:rPr lang="sk-SK"/>
              <a:t>valueOf method is inherited by </a:t>
            </a:r>
            <a:r>
              <a:rPr lang="sk-SK" i="1"/>
              <a:t>every object </a:t>
            </a:r>
            <a:r>
              <a:rPr lang="sk-SK"/>
              <a:t>descended from Object. </a:t>
            </a:r>
          </a:p>
          <a:p>
            <a:r>
              <a:rPr lang="sk-SK" b="1"/>
              <a:t>wrapper build-in objects </a:t>
            </a:r>
            <a:r>
              <a:rPr lang="sk-SK"/>
              <a:t>override this method to return an appropriate primitive value</a:t>
            </a:r>
          </a:p>
          <a:p>
            <a:r>
              <a:rPr lang="sk-SK"/>
              <a:t>If an object has no primitive value, valueOf returns the object itself.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8397E-51CE-3E4E-B16B-225C1AB004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59808" y="1600200"/>
            <a:ext cx="4126992" cy="4525963"/>
          </a:xfrm>
        </p:spPr>
        <p:txBody>
          <a:bodyPr>
            <a:normAutofit fontScale="70000" lnSpcReduction="20000"/>
          </a:bodyPr>
          <a:lstStyle/>
          <a:p>
            <a:r>
              <a:rPr lang="sk-SK"/>
              <a:t>toString returns a </a:t>
            </a:r>
            <a:r>
              <a:rPr lang="sk-SK" b="1"/>
              <a:t>string representing the object</a:t>
            </a:r>
          </a:p>
          <a:p>
            <a:r>
              <a:rPr lang="sk-SK"/>
              <a:t>automatically called when the object is to be </a:t>
            </a:r>
            <a:r>
              <a:rPr lang="sk-SK" b="1"/>
              <a:t>represented as a text value</a:t>
            </a:r>
            <a:r>
              <a:rPr lang="sk-SK"/>
              <a:t> or when an object is referred to in a manner in which a string is expected</a:t>
            </a:r>
          </a:p>
          <a:p>
            <a:r>
              <a:rPr lang="sk-SK"/>
              <a:t>the toString() method is inherited by </a:t>
            </a:r>
            <a:r>
              <a:rPr lang="sk-SK" i="1"/>
              <a:t>every object </a:t>
            </a:r>
            <a:r>
              <a:rPr lang="sk-SK"/>
              <a:t>descended from Object</a:t>
            </a:r>
          </a:p>
          <a:p>
            <a:r>
              <a:rPr lang="sk-SK" b="1"/>
              <a:t>build-in objects </a:t>
            </a:r>
            <a:r>
              <a:rPr lang="sk-SK"/>
              <a:t>override this method (see individual docs)</a:t>
            </a:r>
          </a:p>
          <a:p>
            <a:r>
              <a:rPr lang="sk-SK"/>
              <a:t>If this method is not overridden in a custom object, toString() returns "[object </a:t>
            </a:r>
            <a:r>
              <a:rPr lang="sk-SK" i="1"/>
              <a:t>type</a:t>
            </a:r>
            <a:r>
              <a:rPr lang="sk-SK"/>
              <a:t>]"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B00798-0BDD-FA4D-B19F-237AA6A7F0A3}"/>
              </a:ext>
            </a:extLst>
          </p:cNvPr>
          <p:cNvSpPr/>
          <p:nvPr/>
        </p:nvSpPr>
        <p:spPr>
          <a:xfrm>
            <a:off x="4840224" y="6020026"/>
            <a:ext cx="32796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800"/>
              <a:t>https://developer.mozilla.org/en-US/docs/Web/JavaScript/Reference/Global_Objects/Object/toString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EC27CA-76FD-C348-9CD5-3BF4EA2E4C1C}"/>
              </a:ext>
            </a:extLst>
          </p:cNvPr>
          <p:cNvSpPr/>
          <p:nvPr/>
        </p:nvSpPr>
        <p:spPr>
          <a:xfrm>
            <a:off x="566928" y="5970171"/>
            <a:ext cx="30540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800"/>
              <a:t>https://developer.mozilla.org/en-US/docs/Web/JavaScript/Reference/Global_Objects/Object/valueOf</a:t>
            </a:r>
          </a:p>
        </p:txBody>
      </p:sp>
    </p:spTree>
    <p:extLst>
      <p:ext uri="{BB962C8B-B14F-4D97-AF65-F5344CB8AC3E}">
        <p14:creationId xmlns:p14="http://schemas.microsoft.com/office/powerpoint/2010/main" val="8439550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E876B4E-B6BA-D44D-97DA-14F093B60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88" y="1670304"/>
            <a:ext cx="8294979" cy="44606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B6BB5B-FD7F-0A40-A2F4-7EB8DEF70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882128" cy="1143000"/>
          </a:xfrm>
        </p:spPr>
        <p:txBody>
          <a:bodyPr>
            <a:normAutofit/>
          </a:bodyPr>
          <a:lstStyle/>
          <a:p>
            <a:r>
              <a:rPr lang="sk-SK"/>
              <a:t>valueOf, toString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D7A4BEB4-DB8C-6D45-858A-4C2DC8A7530E}"/>
              </a:ext>
            </a:extLst>
          </p:cNvPr>
          <p:cNvSpPr/>
          <p:nvPr/>
        </p:nvSpPr>
        <p:spPr>
          <a:xfrm>
            <a:off x="105308" y="4255008"/>
            <a:ext cx="906628" cy="375176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/>
              <a:t>primitive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F54BE91F-DA19-834A-A95E-AA0898645620}"/>
              </a:ext>
            </a:extLst>
          </p:cNvPr>
          <p:cNvSpPr/>
          <p:nvPr/>
        </p:nvSpPr>
        <p:spPr>
          <a:xfrm>
            <a:off x="105308" y="5192981"/>
            <a:ext cx="906628" cy="37517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/>
              <a:t>object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D3514E17-589D-2B47-8D9A-3FD0E60D7A0E}"/>
              </a:ext>
            </a:extLst>
          </p:cNvPr>
          <p:cNvSpPr/>
          <p:nvPr/>
        </p:nvSpPr>
        <p:spPr>
          <a:xfrm>
            <a:off x="105308" y="4658464"/>
            <a:ext cx="906628" cy="37517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/>
              <a:t>mils</a:t>
            </a:r>
          </a:p>
        </p:txBody>
      </p:sp>
    </p:spTree>
    <p:extLst>
      <p:ext uri="{BB962C8B-B14F-4D97-AF65-F5344CB8AC3E}">
        <p14:creationId xmlns:p14="http://schemas.microsoft.com/office/powerpoint/2010/main" val="8441021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84AB7-8CE9-5847-BBA8-389F5E592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Coercion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53196-934A-3041-8DDD-890022318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/>
              <a:t> </a:t>
            </a:r>
            <a:r>
              <a:rPr lang="en-US"/>
              <a:t>Summary – now you know almost all pieces of puzzle</a:t>
            </a:r>
          </a:p>
          <a:p>
            <a:pPr lvl="1"/>
            <a:r>
              <a:rPr lang="en-US"/>
              <a:t>how 6 primitives are converted to </a:t>
            </a:r>
            <a:r>
              <a:rPr lang="en-US" err="1"/>
              <a:t>s,b,n</a:t>
            </a:r>
            <a:endParaRPr lang="en-US"/>
          </a:p>
          <a:p>
            <a:pPr lvl="1"/>
            <a:r>
              <a:rPr lang="en-US"/>
              <a:t>how object are converted to </a:t>
            </a:r>
            <a:r>
              <a:rPr lang="en-US" err="1"/>
              <a:t>s,b,n</a:t>
            </a:r>
            <a:endParaRPr lang="en-US"/>
          </a:p>
          <a:p>
            <a:pPr lvl="1"/>
            <a:r>
              <a:rPr lang="en-US"/>
              <a:t>what operators trigger </a:t>
            </a:r>
            <a:r>
              <a:rPr lang="en-US" err="1"/>
              <a:t>coerction</a:t>
            </a:r>
            <a:endParaRPr lang="en-US"/>
          </a:p>
          <a:p>
            <a:pPr lvl="1"/>
            <a:endParaRPr lang="en-US"/>
          </a:p>
          <a:p>
            <a:r>
              <a:rPr lang="en-US"/>
              <a:t>Let’s see whole alg. in diagram.</a:t>
            </a:r>
          </a:p>
          <a:p>
            <a:pPr lvl="1"/>
            <a:endParaRPr lang="en-US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755010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880E493C-5162-434D-8770-0D13B7B86B14}"/>
              </a:ext>
            </a:extLst>
          </p:cNvPr>
          <p:cNvSpPr/>
          <p:nvPr/>
        </p:nvSpPr>
        <p:spPr>
          <a:xfrm>
            <a:off x="1366664" y="4322078"/>
            <a:ext cx="879862" cy="21702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>
                <a:solidFill>
                  <a:prstClr val="black"/>
                </a:solidFill>
              </a:rPr>
              <a:t>type2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38732" y="4322080"/>
            <a:ext cx="379071" cy="21702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op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E6AC34AF-4E9C-944D-803E-D1A831E4DD1F}"/>
              </a:ext>
            </a:extLst>
          </p:cNvPr>
          <p:cNvSpPr/>
          <p:nvPr/>
        </p:nvSpPr>
        <p:spPr>
          <a:xfrm>
            <a:off x="7312504" y="4285104"/>
            <a:ext cx="871376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B823C26-AB91-1E49-8A7A-197DBB5B5A84}"/>
              </a:ext>
            </a:extLst>
          </p:cNvPr>
          <p:cNvSpPr/>
          <p:nvPr/>
        </p:nvSpPr>
        <p:spPr>
          <a:xfrm>
            <a:off x="7312503" y="3982549"/>
            <a:ext cx="871377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boolean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5232F2B8-4619-9D43-BF2C-DC3534F945FC}"/>
              </a:ext>
            </a:extLst>
          </p:cNvPr>
          <p:cNvSpPr/>
          <p:nvPr/>
        </p:nvSpPr>
        <p:spPr>
          <a:xfrm>
            <a:off x="7312503" y="4587659"/>
            <a:ext cx="871377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string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03700CD-A7C7-AA4A-A9A5-458BD2BCA7F7}"/>
              </a:ext>
            </a:extLst>
          </p:cNvPr>
          <p:cNvSpPr/>
          <p:nvPr/>
        </p:nvSpPr>
        <p:spPr>
          <a:xfrm>
            <a:off x="7146860" y="3902743"/>
            <a:ext cx="1144756" cy="106341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685800"/>
            <a:endParaRPr lang="sk-SK" sz="1350">
              <a:solidFill>
                <a:prstClr val="black"/>
              </a:solidFill>
            </a:endParaRPr>
          </a:p>
        </p:txBody>
      </p:sp>
      <p:cxnSp>
        <p:nvCxnSpPr>
          <p:cNvPr id="207" name="Curved Connector 206">
            <a:extLst>
              <a:ext uri="{FF2B5EF4-FFF2-40B4-BE49-F238E27FC236}">
                <a16:creationId xmlns:a16="http://schemas.microsoft.com/office/drawing/2014/main" id="{0F108E1D-92E6-E84A-9A4C-67BF945D812C}"/>
              </a:ext>
            </a:extLst>
          </p:cNvPr>
          <p:cNvCxnSpPr>
            <a:cxnSpLocks/>
            <a:stCxn id="63" idx="3"/>
            <a:endCxn id="109" idx="1"/>
          </p:cNvCxnSpPr>
          <p:nvPr/>
        </p:nvCxnSpPr>
        <p:spPr>
          <a:xfrm flipV="1">
            <a:off x="5043910" y="4091062"/>
            <a:ext cx="2268593" cy="34410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Curved Connector 228">
            <a:extLst>
              <a:ext uri="{FF2B5EF4-FFF2-40B4-BE49-F238E27FC236}">
                <a16:creationId xmlns:a16="http://schemas.microsoft.com/office/drawing/2014/main" id="{9F3557FA-21B4-404D-B2F7-068B4B06E759}"/>
              </a:ext>
            </a:extLst>
          </p:cNvPr>
          <p:cNvCxnSpPr>
            <a:cxnSpLocks/>
            <a:stCxn id="93" idx="0"/>
            <a:endCxn id="63" idx="0"/>
          </p:cNvCxnSpPr>
          <p:nvPr/>
        </p:nvCxnSpPr>
        <p:spPr>
          <a:xfrm rot="5400000" flipH="1" flipV="1">
            <a:off x="2454473" y="2305021"/>
            <a:ext cx="690854" cy="3343265"/>
          </a:xfrm>
          <a:prstGeom prst="curvedConnector3">
            <a:avLst>
              <a:gd name="adj1" fmla="val 124817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Curved Connector 264">
            <a:extLst>
              <a:ext uri="{FF2B5EF4-FFF2-40B4-BE49-F238E27FC236}">
                <a16:creationId xmlns:a16="http://schemas.microsoft.com/office/drawing/2014/main" id="{D2BD6898-4D4B-134B-82B2-CECD5DB83865}"/>
              </a:ext>
            </a:extLst>
          </p:cNvPr>
          <p:cNvCxnSpPr>
            <a:cxnSpLocks/>
            <a:stCxn id="63" idx="3"/>
            <a:endCxn id="110" idx="1"/>
          </p:cNvCxnSpPr>
          <p:nvPr/>
        </p:nvCxnSpPr>
        <p:spPr>
          <a:xfrm>
            <a:off x="5043910" y="4435162"/>
            <a:ext cx="2268593" cy="26101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Curved Connector 266">
            <a:extLst>
              <a:ext uri="{FF2B5EF4-FFF2-40B4-BE49-F238E27FC236}">
                <a16:creationId xmlns:a16="http://schemas.microsoft.com/office/drawing/2014/main" id="{06220E1D-877E-FB4D-A244-3BA8992F8C41}"/>
              </a:ext>
            </a:extLst>
          </p:cNvPr>
          <p:cNvCxnSpPr>
            <a:cxnSpLocks/>
            <a:stCxn id="63" idx="3"/>
            <a:endCxn id="107" idx="1"/>
          </p:cNvCxnSpPr>
          <p:nvPr/>
        </p:nvCxnSpPr>
        <p:spPr>
          <a:xfrm flipV="1">
            <a:off x="5043910" y="4393617"/>
            <a:ext cx="2268594" cy="41545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Curved Connector 287">
            <a:extLst>
              <a:ext uri="{FF2B5EF4-FFF2-40B4-BE49-F238E27FC236}">
                <a16:creationId xmlns:a16="http://schemas.microsoft.com/office/drawing/2014/main" id="{5BD89641-D4CD-DA47-9452-49EF06F61397}"/>
              </a:ext>
            </a:extLst>
          </p:cNvPr>
          <p:cNvCxnSpPr>
            <a:cxnSpLocks/>
            <a:stCxn id="92" idx="3"/>
            <a:endCxn id="63" idx="1"/>
          </p:cNvCxnSpPr>
          <p:nvPr/>
        </p:nvCxnSpPr>
        <p:spPr>
          <a:xfrm>
            <a:off x="2246526" y="4430591"/>
            <a:ext cx="1652629" cy="4571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5F13C84F-DB47-7442-A246-3C5A9C07AF20}"/>
              </a:ext>
            </a:extLst>
          </p:cNvPr>
          <p:cNvSpPr txBox="1"/>
          <p:nvPr/>
        </p:nvSpPr>
        <p:spPr>
          <a:xfrm>
            <a:off x="593897" y="2130406"/>
            <a:ext cx="1996829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350" b="1">
                <a:solidFill>
                  <a:prstClr val="black"/>
                </a:solidFill>
              </a:rPr>
              <a:t>Convert one of the types: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undefined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null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 err="1">
                <a:solidFill>
                  <a:prstClr val="black"/>
                </a:solidFill>
              </a:rPr>
              <a:t>boolean</a:t>
            </a:r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number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string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object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5228332B-D309-5645-872A-7288BE7C6857}"/>
              </a:ext>
            </a:extLst>
          </p:cNvPr>
          <p:cNvSpPr txBox="1"/>
          <p:nvPr/>
        </p:nvSpPr>
        <p:spPr>
          <a:xfrm>
            <a:off x="6959951" y="2114005"/>
            <a:ext cx="2009974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350" b="1">
                <a:solidFill>
                  <a:prstClr val="black"/>
                </a:solidFill>
              </a:rPr>
              <a:t>To one of primitive types:</a:t>
            </a:r>
            <a:endParaRPr lang="sk-SK" sz="1350" b="1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number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string</a:t>
            </a:r>
            <a:endParaRPr lang="sk-SK" sz="1350" i="1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boolean</a:t>
            </a: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D8DD946-1BF8-3D4D-B634-E4D02360972F}"/>
              </a:ext>
            </a:extLst>
          </p:cNvPr>
          <p:cNvSpPr/>
          <p:nvPr/>
        </p:nvSpPr>
        <p:spPr>
          <a:xfrm>
            <a:off x="3899154" y="3631225"/>
            <a:ext cx="1144756" cy="16078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coercion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F13C84F-DB47-7442-A246-3C5A9C07AF20}"/>
              </a:ext>
            </a:extLst>
          </p:cNvPr>
          <p:cNvSpPr txBox="1"/>
          <p:nvPr/>
        </p:nvSpPr>
        <p:spPr>
          <a:xfrm>
            <a:off x="3688597" y="2116370"/>
            <a:ext cx="116570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350" b="1">
                <a:solidFill>
                  <a:prstClr val="black"/>
                </a:solidFill>
              </a:rPr>
              <a:t>Based on the: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operation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en-US" sz="1350">
                <a:solidFill>
                  <a:prstClr val="black"/>
                </a:solidFill>
              </a:rPr>
              <a:t>or context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Coercion – what is it ? </a:t>
            </a:r>
            <a:r>
              <a:rPr lang="sk-SK"/>
              <a:t>(</a:t>
            </a:r>
            <a:r>
              <a:rPr lang="en-US"/>
              <a:t>RECAP)</a:t>
            </a:r>
            <a:endParaRPr lang="sk-SK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38731" y="5137391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+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476838" y="5132856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 err="1">
                <a:solidFill>
                  <a:prstClr val="black"/>
                </a:solidFill>
              </a:rPr>
              <a:t>str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1400623" y="5137391"/>
            <a:ext cx="1022536" cy="210219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38731" y="5410336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-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476838" y="5405801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 err="1">
                <a:solidFill>
                  <a:prstClr val="black"/>
                </a:solidFill>
              </a:rPr>
              <a:t>str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1400623" y="5412152"/>
            <a:ext cx="1022536" cy="208403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38731" y="5683281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if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1401847" y="5691903"/>
            <a:ext cx="1021312" cy="208403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 err="1">
                <a:solidFill>
                  <a:prstClr val="black"/>
                </a:solidFill>
              </a:rPr>
              <a:t>arr.length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327660" y="5955615"/>
            <a:ext cx="528250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Date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944895" y="5955614"/>
            <a:ext cx="379071" cy="217025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&gt;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1400623" y="5955614"/>
            <a:ext cx="1022536" cy="210219"/>
          </a:xfrm>
          <a:prstGeom prst="rect">
            <a:avLst/>
          </a:prstGeom>
          <a:solidFill>
            <a:srgbClr val="FFE285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350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F13C84F-DB47-7442-A246-3C5A9C07AF20}"/>
              </a:ext>
            </a:extLst>
          </p:cNvPr>
          <p:cNvSpPr txBox="1"/>
          <p:nvPr/>
        </p:nvSpPr>
        <p:spPr>
          <a:xfrm>
            <a:off x="165839" y="4799867"/>
            <a:ext cx="8322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350" b="1">
                <a:solidFill>
                  <a:prstClr val="black"/>
                </a:solidFill>
              </a:rPr>
              <a:t>Samples:</a:t>
            </a:r>
          </a:p>
          <a:p>
            <a:pPr defTabSz="685800"/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endParaRPr lang="en-US" sz="1350">
              <a:solidFill>
                <a:prstClr val="black"/>
              </a:solidFill>
            </a:endParaRP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80E493C-5162-434D-8770-0D13B7B86B14}"/>
              </a:ext>
            </a:extLst>
          </p:cNvPr>
          <p:cNvSpPr/>
          <p:nvPr/>
        </p:nvSpPr>
        <p:spPr>
          <a:xfrm>
            <a:off x="221909" y="4322078"/>
            <a:ext cx="667962" cy="2170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>
                <a:solidFill>
                  <a:prstClr val="black"/>
                </a:solidFill>
              </a:rPr>
              <a:t>type</a:t>
            </a:r>
            <a:r>
              <a:rPr lang="en-US" sz="1350">
                <a:solidFill>
                  <a:prstClr val="black"/>
                </a:solidFill>
              </a:rPr>
              <a:t>1</a:t>
            </a:r>
            <a:endParaRPr lang="sk-SK" sz="135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9011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880E493C-5162-434D-8770-0D13B7B86B14}"/>
              </a:ext>
            </a:extLst>
          </p:cNvPr>
          <p:cNvSpPr/>
          <p:nvPr/>
        </p:nvSpPr>
        <p:spPr>
          <a:xfrm>
            <a:off x="642758" y="3872629"/>
            <a:ext cx="879862" cy="21702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>
                <a:solidFill>
                  <a:prstClr val="black"/>
                </a:solidFill>
              </a:rPr>
              <a:t>type2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8B3E29A-B319-764E-BE8B-CF4C11ACBD68}"/>
              </a:ext>
            </a:extLst>
          </p:cNvPr>
          <p:cNvSpPr/>
          <p:nvPr/>
        </p:nvSpPr>
        <p:spPr>
          <a:xfrm>
            <a:off x="214826" y="3872630"/>
            <a:ext cx="379071" cy="21702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op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20AD8EB-339D-CD41-AB4A-B0044A25754D}"/>
              </a:ext>
            </a:extLst>
          </p:cNvPr>
          <p:cNvSpPr/>
          <p:nvPr/>
        </p:nvSpPr>
        <p:spPr>
          <a:xfrm>
            <a:off x="1880803" y="3675647"/>
            <a:ext cx="963149" cy="21930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primitive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FF52BC02-729E-C846-AE75-E875118C4E9B}"/>
              </a:ext>
            </a:extLst>
          </p:cNvPr>
          <p:cNvSpPr/>
          <p:nvPr/>
        </p:nvSpPr>
        <p:spPr>
          <a:xfrm>
            <a:off x="1880804" y="4020573"/>
            <a:ext cx="963149" cy="219308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object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E6AC34AF-4E9C-944D-803E-D1A831E4DD1F}"/>
              </a:ext>
            </a:extLst>
          </p:cNvPr>
          <p:cNvSpPr/>
          <p:nvPr/>
        </p:nvSpPr>
        <p:spPr>
          <a:xfrm>
            <a:off x="7312504" y="2277990"/>
            <a:ext cx="729204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B823C26-AB91-1E49-8A7A-197DBB5B5A84}"/>
              </a:ext>
            </a:extLst>
          </p:cNvPr>
          <p:cNvSpPr/>
          <p:nvPr/>
        </p:nvSpPr>
        <p:spPr>
          <a:xfrm>
            <a:off x="7312503" y="1975435"/>
            <a:ext cx="729205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boolean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5232F2B8-4619-9D43-BF2C-DC3534F945FC}"/>
              </a:ext>
            </a:extLst>
          </p:cNvPr>
          <p:cNvSpPr/>
          <p:nvPr/>
        </p:nvSpPr>
        <p:spPr>
          <a:xfrm>
            <a:off x="7312503" y="2580545"/>
            <a:ext cx="729205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string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03700CD-A7C7-AA4A-A9A5-458BD2BCA7F7}"/>
              </a:ext>
            </a:extLst>
          </p:cNvPr>
          <p:cNvSpPr/>
          <p:nvPr/>
        </p:nvSpPr>
        <p:spPr>
          <a:xfrm>
            <a:off x="7146860" y="1895629"/>
            <a:ext cx="1144756" cy="10634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BFEF18D9-010F-0346-9D6D-BAEA4EC2F004}"/>
              </a:ext>
            </a:extLst>
          </p:cNvPr>
          <p:cNvSpPr/>
          <p:nvPr/>
        </p:nvSpPr>
        <p:spPr>
          <a:xfrm>
            <a:off x="4896573" y="1712798"/>
            <a:ext cx="898569" cy="4462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ToBoolean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5BCB8A98-06F3-2244-9806-5A3F9EA4851F}"/>
              </a:ext>
            </a:extLst>
          </p:cNvPr>
          <p:cNvSpPr/>
          <p:nvPr/>
        </p:nvSpPr>
        <p:spPr>
          <a:xfrm>
            <a:off x="4896573" y="2176579"/>
            <a:ext cx="898569" cy="42799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ToNumber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C989A0D-3243-7C46-B3A3-9A0F48E0FB27}"/>
              </a:ext>
            </a:extLst>
          </p:cNvPr>
          <p:cNvSpPr/>
          <p:nvPr/>
        </p:nvSpPr>
        <p:spPr>
          <a:xfrm>
            <a:off x="4896573" y="2632506"/>
            <a:ext cx="898569" cy="4733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ToString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9B1787AB-309B-4C41-88F9-9EA90BAE3410}"/>
              </a:ext>
            </a:extLst>
          </p:cNvPr>
          <p:cNvSpPr/>
          <p:nvPr/>
        </p:nvSpPr>
        <p:spPr>
          <a:xfrm>
            <a:off x="4773480" y="1605701"/>
            <a:ext cx="1144756" cy="16078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CD249B4A-AB07-D242-9F65-B7C2232A6217}"/>
              </a:ext>
            </a:extLst>
          </p:cNvPr>
          <p:cNvSpPr/>
          <p:nvPr/>
        </p:nvSpPr>
        <p:spPr>
          <a:xfrm>
            <a:off x="4896573" y="4414137"/>
            <a:ext cx="898569" cy="4462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ToNumber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6EF3EA2F-67C0-3946-8B02-4839FC1E602C}"/>
              </a:ext>
            </a:extLst>
          </p:cNvPr>
          <p:cNvSpPr/>
          <p:nvPr/>
        </p:nvSpPr>
        <p:spPr>
          <a:xfrm>
            <a:off x="4896573" y="4877918"/>
            <a:ext cx="898569" cy="42799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ToString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0D8DD946-1BF8-3D4D-B634-E4D02360972F}"/>
              </a:ext>
            </a:extLst>
          </p:cNvPr>
          <p:cNvSpPr/>
          <p:nvPr/>
        </p:nvSpPr>
        <p:spPr>
          <a:xfrm>
            <a:off x="4773480" y="3800009"/>
            <a:ext cx="1144756" cy="16078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DDBB8A0E-4D68-D048-BA97-002E4CE44176}"/>
              </a:ext>
            </a:extLst>
          </p:cNvPr>
          <p:cNvSpPr/>
          <p:nvPr/>
        </p:nvSpPr>
        <p:spPr>
          <a:xfrm>
            <a:off x="2779372" y="4746930"/>
            <a:ext cx="963149" cy="219308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ToPrimitive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AB29E260-09E6-664C-B3BF-50DD1AB1E0DF}"/>
              </a:ext>
            </a:extLst>
          </p:cNvPr>
          <p:cNvSpPr/>
          <p:nvPr/>
        </p:nvSpPr>
        <p:spPr>
          <a:xfrm>
            <a:off x="3751183" y="4746930"/>
            <a:ext cx="461584" cy="219308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hint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E6D77AFB-DCA4-1347-A42E-BB384DD957DA}"/>
              </a:ext>
            </a:extLst>
          </p:cNvPr>
          <p:cNvSpPr/>
          <p:nvPr/>
        </p:nvSpPr>
        <p:spPr>
          <a:xfrm>
            <a:off x="7312504" y="4821405"/>
            <a:ext cx="729204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string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2693C63-AC92-DC41-8567-0C8901ED7A1B}"/>
              </a:ext>
            </a:extLst>
          </p:cNvPr>
          <p:cNvSpPr/>
          <p:nvPr/>
        </p:nvSpPr>
        <p:spPr>
          <a:xfrm>
            <a:off x="7312503" y="4530077"/>
            <a:ext cx="729205" cy="2170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number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31A0234A-90B2-2241-BBB8-C7D1E9AF73B3}"/>
              </a:ext>
            </a:extLst>
          </p:cNvPr>
          <p:cNvSpPr/>
          <p:nvPr/>
        </p:nvSpPr>
        <p:spPr>
          <a:xfrm>
            <a:off x="7312503" y="4248825"/>
            <a:ext cx="729205" cy="217025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true</a:t>
            </a:r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092EABA5-A3F2-E042-9B87-5B4F7BA0F7D9}"/>
              </a:ext>
            </a:extLst>
          </p:cNvPr>
          <p:cNvSpPr/>
          <p:nvPr/>
        </p:nvSpPr>
        <p:spPr>
          <a:xfrm>
            <a:off x="7146860" y="4080578"/>
            <a:ext cx="1144756" cy="10634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 defTabSz="685800"/>
            <a:endParaRPr lang="sk-SK" sz="1350">
              <a:solidFill>
                <a:prstClr val="black"/>
              </a:solidFill>
            </a:endParaRPr>
          </a:p>
        </p:txBody>
      </p:sp>
      <p:cxnSp>
        <p:nvCxnSpPr>
          <p:cNvPr id="207" name="Curved Connector 206">
            <a:extLst>
              <a:ext uri="{FF2B5EF4-FFF2-40B4-BE49-F238E27FC236}">
                <a16:creationId xmlns:a16="http://schemas.microsoft.com/office/drawing/2014/main" id="{0F108E1D-92E6-E84A-9A4C-67BF945D812C}"/>
              </a:ext>
            </a:extLst>
          </p:cNvPr>
          <p:cNvCxnSpPr>
            <a:cxnSpLocks/>
            <a:stCxn id="92" idx="3"/>
            <a:endCxn id="94" idx="1"/>
          </p:cNvCxnSpPr>
          <p:nvPr/>
        </p:nvCxnSpPr>
        <p:spPr>
          <a:xfrm flipV="1">
            <a:off x="1522619" y="3785301"/>
            <a:ext cx="358184" cy="19584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Curved Connector 209">
            <a:extLst>
              <a:ext uri="{FF2B5EF4-FFF2-40B4-BE49-F238E27FC236}">
                <a16:creationId xmlns:a16="http://schemas.microsoft.com/office/drawing/2014/main" id="{6E2F1449-41C7-D54C-B502-1DC2B0852F25}"/>
              </a:ext>
            </a:extLst>
          </p:cNvPr>
          <p:cNvCxnSpPr>
            <a:cxnSpLocks/>
            <a:stCxn id="92" idx="3"/>
            <a:endCxn id="97" idx="1"/>
          </p:cNvCxnSpPr>
          <p:nvPr/>
        </p:nvCxnSpPr>
        <p:spPr>
          <a:xfrm>
            <a:off x="1522620" y="3981142"/>
            <a:ext cx="358184" cy="14908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Curved Connector 228">
            <a:extLst>
              <a:ext uri="{FF2B5EF4-FFF2-40B4-BE49-F238E27FC236}">
                <a16:creationId xmlns:a16="http://schemas.microsoft.com/office/drawing/2014/main" id="{9F3557FA-21B4-404D-B2F7-068B4B06E759}"/>
              </a:ext>
            </a:extLst>
          </p:cNvPr>
          <p:cNvCxnSpPr>
            <a:cxnSpLocks/>
            <a:stCxn id="93" idx="2"/>
            <a:endCxn id="189" idx="0"/>
          </p:cNvCxnSpPr>
          <p:nvPr/>
        </p:nvCxnSpPr>
        <p:spPr>
          <a:xfrm rot="16200000" flipH="1">
            <a:off x="1864531" y="2629485"/>
            <a:ext cx="657275" cy="3577614"/>
          </a:xfrm>
          <a:prstGeom prst="curvedConnector3">
            <a:avLst>
              <a:gd name="adj1" fmla="val 8169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Curved Connector 236">
            <a:extLst>
              <a:ext uri="{FF2B5EF4-FFF2-40B4-BE49-F238E27FC236}">
                <a16:creationId xmlns:a16="http://schemas.microsoft.com/office/drawing/2014/main" id="{90A49C1E-FD7C-2E45-88FA-3638940DDAD2}"/>
              </a:ext>
            </a:extLst>
          </p:cNvPr>
          <p:cNvCxnSpPr>
            <a:cxnSpLocks/>
            <a:stCxn id="189" idx="3"/>
            <a:endCxn id="175" idx="1"/>
          </p:cNvCxnSpPr>
          <p:nvPr/>
        </p:nvCxnSpPr>
        <p:spPr>
          <a:xfrm flipV="1">
            <a:off x="4212766" y="4637258"/>
            <a:ext cx="683807" cy="21932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Curved Connector 243">
            <a:extLst>
              <a:ext uri="{FF2B5EF4-FFF2-40B4-BE49-F238E27FC236}">
                <a16:creationId xmlns:a16="http://schemas.microsoft.com/office/drawing/2014/main" id="{111B34E3-7C0C-E34F-82C3-90D065C6306B}"/>
              </a:ext>
            </a:extLst>
          </p:cNvPr>
          <p:cNvCxnSpPr>
            <a:cxnSpLocks/>
            <a:stCxn id="189" idx="3"/>
            <a:endCxn id="176" idx="1"/>
          </p:cNvCxnSpPr>
          <p:nvPr/>
        </p:nvCxnSpPr>
        <p:spPr>
          <a:xfrm>
            <a:off x="4212766" y="4856584"/>
            <a:ext cx="683807" cy="23533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Curved Connector 246">
            <a:extLst>
              <a:ext uri="{FF2B5EF4-FFF2-40B4-BE49-F238E27FC236}">
                <a16:creationId xmlns:a16="http://schemas.microsoft.com/office/drawing/2014/main" id="{6E60A56A-9C66-9749-B3E3-3725752D231C}"/>
              </a:ext>
            </a:extLst>
          </p:cNvPr>
          <p:cNvCxnSpPr>
            <a:cxnSpLocks/>
            <a:stCxn id="175" idx="3"/>
            <a:endCxn id="195" idx="1"/>
          </p:cNvCxnSpPr>
          <p:nvPr/>
        </p:nvCxnSpPr>
        <p:spPr>
          <a:xfrm>
            <a:off x="5795142" y="4637258"/>
            <a:ext cx="1517361" cy="133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Curved Connector 256">
            <a:extLst>
              <a:ext uri="{FF2B5EF4-FFF2-40B4-BE49-F238E27FC236}">
                <a16:creationId xmlns:a16="http://schemas.microsoft.com/office/drawing/2014/main" id="{1598B251-9D2E-6C40-B231-DD6624053F54}"/>
              </a:ext>
            </a:extLst>
          </p:cNvPr>
          <p:cNvCxnSpPr>
            <a:cxnSpLocks/>
            <a:stCxn id="176" idx="3"/>
            <a:endCxn id="194" idx="1"/>
          </p:cNvCxnSpPr>
          <p:nvPr/>
        </p:nvCxnSpPr>
        <p:spPr>
          <a:xfrm flipV="1">
            <a:off x="5795142" y="4929918"/>
            <a:ext cx="1517362" cy="161999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Curved Connector 264">
            <a:extLst>
              <a:ext uri="{FF2B5EF4-FFF2-40B4-BE49-F238E27FC236}">
                <a16:creationId xmlns:a16="http://schemas.microsoft.com/office/drawing/2014/main" id="{D2BD6898-4D4B-134B-82B2-CECD5DB83865}"/>
              </a:ext>
            </a:extLst>
          </p:cNvPr>
          <p:cNvCxnSpPr>
            <a:cxnSpLocks/>
            <a:stCxn id="127" idx="3"/>
            <a:endCxn id="110" idx="1"/>
          </p:cNvCxnSpPr>
          <p:nvPr/>
        </p:nvCxnSpPr>
        <p:spPr>
          <a:xfrm flipV="1">
            <a:off x="5795142" y="2689058"/>
            <a:ext cx="1517361" cy="18013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Curved Connector 266">
            <a:extLst>
              <a:ext uri="{FF2B5EF4-FFF2-40B4-BE49-F238E27FC236}">
                <a16:creationId xmlns:a16="http://schemas.microsoft.com/office/drawing/2014/main" id="{06220E1D-877E-FB4D-A244-3BA8992F8C41}"/>
              </a:ext>
            </a:extLst>
          </p:cNvPr>
          <p:cNvCxnSpPr>
            <a:cxnSpLocks/>
            <a:stCxn id="126" idx="3"/>
            <a:endCxn id="107" idx="1"/>
          </p:cNvCxnSpPr>
          <p:nvPr/>
        </p:nvCxnSpPr>
        <p:spPr>
          <a:xfrm flipV="1">
            <a:off x="5795142" y="2386503"/>
            <a:ext cx="1517362" cy="4075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Curved Connector 269">
            <a:extLst>
              <a:ext uri="{FF2B5EF4-FFF2-40B4-BE49-F238E27FC236}">
                <a16:creationId xmlns:a16="http://schemas.microsoft.com/office/drawing/2014/main" id="{04671825-C8FB-E44D-BE50-9B720C11A5DB}"/>
              </a:ext>
            </a:extLst>
          </p:cNvPr>
          <p:cNvCxnSpPr>
            <a:cxnSpLocks/>
            <a:stCxn id="125" idx="3"/>
            <a:endCxn id="109" idx="1"/>
          </p:cNvCxnSpPr>
          <p:nvPr/>
        </p:nvCxnSpPr>
        <p:spPr>
          <a:xfrm>
            <a:off x="5795142" y="1935918"/>
            <a:ext cx="1517361" cy="148029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Curved Connector 278">
            <a:extLst>
              <a:ext uri="{FF2B5EF4-FFF2-40B4-BE49-F238E27FC236}">
                <a16:creationId xmlns:a16="http://schemas.microsoft.com/office/drawing/2014/main" id="{C5D951A4-264A-7B42-86B6-0B3BB0A3FDBF}"/>
              </a:ext>
            </a:extLst>
          </p:cNvPr>
          <p:cNvCxnSpPr>
            <a:cxnSpLocks/>
            <a:stCxn id="94" idx="3"/>
            <a:endCxn id="128" idx="1"/>
          </p:cNvCxnSpPr>
          <p:nvPr/>
        </p:nvCxnSpPr>
        <p:spPr>
          <a:xfrm flipV="1">
            <a:off x="2843953" y="2409638"/>
            <a:ext cx="1929527" cy="137566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Curved Connector 287">
            <a:extLst>
              <a:ext uri="{FF2B5EF4-FFF2-40B4-BE49-F238E27FC236}">
                <a16:creationId xmlns:a16="http://schemas.microsoft.com/office/drawing/2014/main" id="{5BD89641-D4CD-DA47-9452-49EF06F61397}"/>
              </a:ext>
            </a:extLst>
          </p:cNvPr>
          <p:cNvCxnSpPr>
            <a:cxnSpLocks/>
            <a:stCxn id="93" idx="0"/>
            <a:endCxn id="125" idx="1"/>
          </p:cNvCxnSpPr>
          <p:nvPr/>
        </p:nvCxnSpPr>
        <p:spPr>
          <a:xfrm rot="5400000" flipH="1" flipV="1">
            <a:off x="1682111" y="658168"/>
            <a:ext cx="1936712" cy="4492212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Curved Connector 322">
            <a:extLst>
              <a:ext uri="{FF2B5EF4-FFF2-40B4-BE49-F238E27FC236}">
                <a16:creationId xmlns:a16="http://schemas.microsoft.com/office/drawing/2014/main" id="{0ACE17CC-2678-2748-BE79-E424B4E1E745}"/>
              </a:ext>
            </a:extLst>
          </p:cNvPr>
          <p:cNvCxnSpPr>
            <a:cxnSpLocks/>
            <a:stCxn id="93" idx="2"/>
            <a:endCxn id="129" idx="1"/>
          </p:cNvCxnSpPr>
          <p:nvPr/>
        </p:nvCxnSpPr>
        <p:spPr>
          <a:xfrm rot="16200000" flipH="1">
            <a:off x="710773" y="3783244"/>
            <a:ext cx="277121" cy="889942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5F13C84F-DB47-7442-A246-3C5A9C07AF20}"/>
              </a:ext>
            </a:extLst>
          </p:cNvPr>
          <p:cNvSpPr txBox="1"/>
          <p:nvPr/>
        </p:nvSpPr>
        <p:spPr>
          <a:xfrm>
            <a:off x="1294304" y="4216735"/>
            <a:ext cx="97687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boolean</a:t>
            </a:r>
          </a:p>
        </p:txBody>
      </p:sp>
      <p:cxnSp>
        <p:nvCxnSpPr>
          <p:cNvPr id="352" name="Curved Connector 351">
            <a:extLst>
              <a:ext uri="{FF2B5EF4-FFF2-40B4-BE49-F238E27FC236}">
                <a16:creationId xmlns:a16="http://schemas.microsoft.com/office/drawing/2014/main" id="{F84FF0C7-A676-634E-BD54-3FF891C1D2D0}"/>
              </a:ext>
            </a:extLst>
          </p:cNvPr>
          <p:cNvCxnSpPr>
            <a:cxnSpLocks/>
            <a:stCxn id="129" idx="3"/>
            <a:endCxn id="196" idx="1"/>
          </p:cNvCxnSpPr>
          <p:nvPr/>
        </p:nvCxnSpPr>
        <p:spPr>
          <a:xfrm flipV="1">
            <a:off x="2271174" y="4357338"/>
            <a:ext cx="5041329" cy="943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7" name="TextBox 356">
            <a:extLst>
              <a:ext uri="{FF2B5EF4-FFF2-40B4-BE49-F238E27FC236}">
                <a16:creationId xmlns:a16="http://schemas.microsoft.com/office/drawing/2014/main" id="{283FFB0E-3463-A34F-984B-C431C3979614}"/>
              </a:ext>
            </a:extLst>
          </p:cNvPr>
          <p:cNvSpPr txBox="1"/>
          <p:nvPr/>
        </p:nvSpPr>
        <p:spPr>
          <a:xfrm>
            <a:off x="1294305" y="4584894"/>
            <a:ext cx="12206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number, </a:t>
            </a:r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string, 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 b="1" i="1">
                <a:solidFill>
                  <a:prstClr val="black"/>
                </a:solidFill>
              </a:rPr>
              <a:t>default</a:t>
            </a: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cxnSp>
        <p:nvCxnSpPr>
          <p:cNvPr id="371" name="Curved Connector 370">
            <a:extLst>
              <a:ext uri="{FF2B5EF4-FFF2-40B4-BE49-F238E27FC236}">
                <a16:creationId xmlns:a16="http://schemas.microsoft.com/office/drawing/2014/main" id="{1CD25072-0952-754E-923D-D15924D7E411}"/>
              </a:ext>
            </a:extLst>
          </p:cNvPr>
          <p:cNvCxnSpPr>
            <a:cxnSpLocks/>
            <a:stCxn id="97" idx="3"/>
            <a:endCxn id="188" idx="0"/>
          </p:cNvCxnSpPr>
          <p:nvPr/>
        </p:nvCxnSpPr>
        <p:spPr>
          <a:xfrm>
            <a:off x="2843953" y="4130228"/>
            <a:ext cx="416994" cy="616703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5" name="TextBox 384">
            <a:extLst>
              <a:ext uri="{FF2B5EF4-FFF2-40B4-BE49-F238E27FC236}">
                <a16:creationId xmlns:a16="http://schemas.microsoft.com/office/drawing/2014/main" id="{5228332B-D309-5645-872A-7288BE7C6857}"/>
              </a:ext>
            </a:extLst>
          </p:cNvPr>
          <p:cNvSpPr txBox="1"/>
          <p:nvPr/>
        </p:nvSpPr>
        <p:spPr>
          <a:xfrm>
            <a:off x="214826" y="1611023"/>
            <a:ext cx="983667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sk-SK" sz="1350" b="1" err="1">
                <a:solidFill>
                  <a:prstClr val="black"/>
                </a:solidFill>
              </a:rPr>
              <a:t>Convert</a:t>
            </a:r>
            <a:r>
              <a:rPr lang="sk-SK" sz="1350" b="1">
                <a:solidFill>
                  <a:prstClr val="black"/>
                </a:solidFill>
              </a:rPr>
              <a:t> to:</a:t>
            </a: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386" name="Rectangle 385">
            <a:extLst>
              <a:ext uri="{FF2B5EF4-FFF2-40B4-BE49-F238E27FC236}">
                <a16:creationId xmlns:a16="http://schemas.microsoft.com/office/drawing/2014/main" id="{37BEB2AD-1D96-CE45-9197-59F88CD05367}"/>
              </a:ext>
            </a:extLst>
          </p:cNvPr>
          <p:cNvSpPr/>
          <p:nvPr/>
        </p:nvSpPr>
        <p:spPr>
          <a:xfrm>
            <a:off x="2721082" y="5163791"/>
            <a:ext cx="1790178" cy="21930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>
                <a:solidFill>
                  <a:prstClr val="black"/>
                </a:solidFill>
              </a:rPr>
              <a:t>@@</a:t>
            </a:r>
            <a:r>
              <a:rPr lang="sk-SK" sz="1350" err="1">
                <a:solidFill>
                  <a:prstClr val="black"/>
                </a:solidFill>
              </a:rPr>
              <a:t>toPrimitive</a:t>
            </a:r>
            <a:r>
              <a:rPr lang="sk-SK" sz="1350">
                <a:solidFill>
                  <a:prstClr val="black"/>
                </a:solidFill>
              </a:rPr>
              <a:t>(</a:t>
            </a:r>
            <a:r>
              <a:rPr lang="sk-SK" sz="1350" err="1">
                <a:solidFill>
                  <a:prstClr val="black"/>
                </a:solidFill>
              </a:rPr>
              <a:t>hint</a:t>
            </a:r>
            <a:r>
              <a:rPr lang="sk-SK" sz="1350">
                <a:solidFill>
                  <a:prstClr val="black"/>
                </a:solidFill>
              </a:rPr>
              <a:t>)</a:t>
            </a:r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id="{677C864C-6C91-3140-9E75-3C1F0F9A1C46}"/>
              </a:ext>
            </a:extLst>
          </p:cNvPr>
          <p:cNvSpPr/>
          <p:nvPr/>
        </p:nvSpPr>
        <p:spPr>
          <a:xfrm>
            <a:off x="2990871" y="5560097"/>
            <a:ext cx="855413" cy="21930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valueOf</a:t>
            </a:r>
            <a:r>
              <a:rPr lang="sk-SK" sz="1350">
                <a:solidFill>
                  <a:prstClr val="black"/>
                </a:solidFill>
              </a:rPr>
              <a:t>()</a:t>
            </a:r>
          </a:p>
        </p:txBody>
      </p:sp>
      <p:sp>
        <p:nvSpPr>
          <p:cNvPr id="389" name="Rectangle 388">
            <a:extLst>
              <a:ext uri="{FF2B5EF4-FFF2-40B4-BE49-F238E27FC236}">
                <a16:creationId xmlns:a16="http://schemas.microsoft.com/office/drawing/2014/main" id="{1895DC46-27C2-D140-A658-EE2B98C5C366}"/>
              </a:ext>
            </a:extLst>
          </p:cNvPr>
          <p:cNvSpPr/>
          <p:nvPr/>
        </p:nvSpPr>
        <p:spPr>
          <a:xfrm>
            <a:off x="3887633" y="5788001"/>
            <a:ext cx="856792" cy="21930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toString</a:t>
            </a:r>
            <a:r>
              <a:rPr lang="sk-SK" sz="1350">
                <a:solidFill>
                  <a:prstClr val="black"/>
                </a:solidFill>
              </a:rPr>
              <a:t>()</a:t>
            </a:r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F5DEF5AC-6D76-794A-AF9A-F7FEC1C371C1}"/>
              </a:ext>
            </a:extLst>
          </p:cNvPr>
          <p:cNvSpPr/>
          <p:nvPr/>
        </p:nvSpPr>
        <p:spPr>
          <a:xfrm>
            <a:off x="2972451" y="6085107"/>
            <a:ext cx="856792" cy="21930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toString</a:t>
            </a:r>
            <a:r>
              <a:rPr lang="sk-SK" sz="1350">
                <a:solidFill>
                  <a:prstClr val="black"/>
                </a:solidFill>
              </a:rPr>
              <a:t>()</a:t>
            </a:r>
          </a:p>
        </p:txBody>
      </p:sp>
      <p:sp>
        <p:nvSpPr>
          <p:cNvPr id="392" name="Rectangle 391">
            <a:extLst>
              <a:ext uri="{FF2B5EF4-FFF2-40B4-BE49-F238E27FC236}">
                <a16:creationId xmlns:a16="http://schemas.microsoft.com/office/drawing/2014/main" id="{A4B67A58-31A1-5843-A680-84AEFC8180A8}"/>
              </a:ext>
            </a:extLst>
          </p:cNvPr>
          <p:cNvSpPr/>
          <p:nvPr/>
        </p:nvSpPr>
        <p:spPr>
          <a:xfrm>
            <a:off x="3887632" y="6293960"/>
            <a:ext cx="856792" cy="21930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685800"/>
            <a:r>
              <a:rPr lang="sk-SK" sz="1350" err="1">
                <a:solidFill>
                  <a:prstClr val="black"/>
                </a:solidFill>
              </a:rPr>
              <a:t>valueOf</a:t>
            </a:r>
            <a:r>
              <a:rPr lang="sk-SK" sz="1350">
                <a:solidFill>
                  <a:prstClr val="black"/>
                </a:solidFill>
              </a:rPr>
              <a:t>()</a:t>
            </a:r>
          </a:p>
        </p:txBody>
      </p:sp>
      <p:cxnSp>
        <p:nvCxnSpPr>
          <p:cNvPr id="397" name="Curved Connector 396">
            <a:extLst>
              <a:ext uri="{FF2B5EF4-FFF2-40B4-BE49-F238E27FC236}">
                <a16:creationId xmlns:a16="http://schemas.microsoft.com/office/drawing/2014/main" id="{24F8DA76-E47D-E147-A83A-A83B06AFD4D8}"/>
              </a:ext>
            </a:extLst>
          </p:cNvPr>
          <p:cNvCxnSpPr>
            <a:cxnSpLocks/>
            <a:stCxn id="386" idx="2"/>
            <a:endCxn id="387" idx="1"/>
          </p:cNvCxnSpPr>
          <p:nvPr/>
        </p:nvCxnSpPr>
        <p:spPr>
          <a:xfrm rot="5400000">
            <a:off x="3160195" y="5213776"/>
            <a:ext cx="286652" cy="625300"/>
          </a:xfrm>
          <a:prstGeom prst="curvedConnector4">
            <a:avLst>
              <a:gd name="adj1" fmla="val 30873"/>
              <a:gd name="adj2" fmla="val 12741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Curved Connector 403">
            <a:extLst>
              <a:ext uri="{FF2B5EF4-FFF2-40B4-BE49-F238E27FC236}">
                <a16:creationId xmlns:a16="http://schemas.microsoft.com/office/drawing/2014/main" id="{0BBBE90B-77C0-AF44-8F55-5936318996D6}"/>
              </a:ext>
            </a:extLst>
          </p:cNvPr>
          <p:cNvCxnSpPr>
            <a:cxnSpLocks/>
            <a:stCxn id="188" idx="2"/>
            <a:endCxn id="386" idx="0"/>
          </p:cNvCxnSpPr>
          <p:nvPr/>
        </p:nvCxnSpPr>
        <p:spPr>
          <a:xfrm rot="16200000" flipH="1">
            <a:off x="3339783" y="4887402"/>
            <a:ext cx="197554" cy="35522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Curved Connector 421">
            <a:extLst>
              <a:ext uri="{FF2B5EF4-FFF2-40B4-BE49-F238E27FC236}">
                <a16:creationId xmlns:a16="http://schemas.microsoft.com/office/drawing/2014/main" id="{A6C36D9D-33F5-E046-96F8-A3E7F6CC5C56}"/>
              </a:ext>
            </a:extLst>
          </p:cNvPr>
          <p:cNvCxnSpPr>
            <a:cxnSpLocks/>
            <a:stCxn id="387" idx="2"/>
            <a:endCxn id="389" idx="1"/>
          </p:cNvCxnSpPr>
          <p:nvPr/>
        </p:nvCxnSpPr>
        <p:spPr>
          <a:xfrm rot="16200000" flipH="1">
            <a:off x="3593979" y="5604002"/>
            <a:ext cx="118251" cy="46905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urved Connector 435">
            <a:extLst>
              <a:ext uri="{FF2B5EF4-FFF2-40B4-BE49-F238E27FC236}">
                <a16:creationId xmlns:a16="http://schemas.microsoft.com/office/drawing/2014/main" id="{7A5B8721-4648-CF42-89D7-A4D7FB2EDDB6}"/>
              </a:ext>
            </a:extLst>
          </p:cNvPr>
          <p:cNvCxnSpPr>
            <a:cxnSpLocks/>
            <a:stCxn id="386" idx="2"/>
            <a:endCxn id="391" idx="1"/>
          </p:cNvCxnSpPr>
          <p:nvPr/>
        </p:nvCxnSpPr>
        <p:spPr>
          <a:xfrm rot="5400000">
            <a:off x="2888480" y="5467070"/>
            <a:ext cx="811662" cy="643721"/>
          </a:xfrm>
          <a:prstGeom prst="curvedConnector4">
            <a:avLst>
              <a:gd name="adj1" fmla="val 9020"/>
              <a:gd name="adj2" fmla="val 17248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Curved Connector 443">
            <a:extLst>
              <a:ext uri="{FF2B5EF4-FFF2-40B4-BE49-F238E27FC236}">
                <a16:creationId xmlns:a16="http://schemas.microsoft.com/office/drawing/2014/main" id="{BB034352-B8E7-0D4B-98E1-0AF291B1F0EC}"/>
              </a:ext>
            </a:extLst>
          </p:cNvPr>
          <p:cNvCxnSpPr>
            <a:cxnSpLocks/>
            <a:stCxn id="391" idx="2"/>
            <a:endCxn id="392" idx="1"/>
          </p:cNvCxnSpPr>
          <p:nvPr/>
        </p:nvCxnSpPr>
        <p:spPr>
          <a:xfrm rot="16200000" flipH="1">
            <a:off x="3594640" y="6110621"/>
            <a:ext cx="99199" cy="48678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6" name="TextBox 575">
            <a:extLst>
              <a:ext uri="{FF2B5EF4-FFF2-40B4-BE49-F238E27FC236}">
                <a16:creationId xmlns:a16="http://schemas.microsoft.com/office/drawing/2014/main" id="{BAC37421-B2BA-4E49-9D8A-1DF7DB77F72C}"/>
              </a:ext>
            </a:extLst>
          </p:cNvPr>
          <p:cNvSpPr txBox="1"/>
          <p:nvPr/>
        </p:nvSpPr>
        <p:spPr>
          <a:xfrm>
            <a:off x="1492458" y="5352746"/>
            <a:ext cx="1027717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number, </a:t>
            </a:r>
            <a:endParaRPr lang="en-US" sz="1350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default</a:t>
            </a:r>
          </a:p>
        </p:txBody>
      </p:sp>
      <p:sp>
        <p:nvSpPr>
          <p:cNvPr id="577" name="TextBox 576">
            <a:extLst>
              <a:ext uri="{FF2B5EF4-FFF2-40B4-BE49-F238E27FC236}">
                <a16:creationId xmlns:a16="http://schemas.microsoft.com/office/drawing/2014/main" id="{0CF9558F-A5D0-3A46-9AB0-86CB19869211}"/>
              </a:ext>
            </a:extLst>
          </p:cNvPr>
          <p:cNvSpPr txBox="1"/>
          <p:nvPr/>
        </p:nvSpPr>
        <p:spPr>
          <a:xfrm>
            <a:off x="1506887" y="5948853"/>
            <a:ext cx="147719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 err="1">
                <a:solidFill>
                  <a:prstClr val="black"/>
                </a:solidFill>
              </a:rPr>
              <a:t>string</a:t>
            </a:r>
            <a:r>
              <a:rPr lang="sk-SK" sz="1350">
                <a:solidFill>
                  <a:prstClr val="black"/>
                </a:solidFill>
              </a:rPr>
              <a:t>, 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or </a:t>
            </a:r>
            <a:r>
              <a:rPr lang="sk-SK" sz="1350" b="1" err="1">
                <a:solidFill>
                  <a:prstClr val="black"/>
                </a:solidFill>
              </a:rPr>
              <a:t>Date</a:t>
            </a:r>
            <a:r>
              <a:rPr lang="sk-SK" sz="1350" b="1">
                <a:solidFill>
                  <a:prstClr val="black"/>
                </a:solidFill>
              </a:rPr>
              <a:t> default</a:t>
            </a:r>
          </a:p>
        </p:txBody>
      </p:sp>
      <p:sp>
        <p:nvSpPr>
          <p:cNvPr id="2" name="Rectangle 1"/>
          <p:cNvSpPr/>
          <p:nvPr/>
        </p:nvSpPr>
        <p:spPr>
          <a:xfrm>
            <a:off x="862191" y="1830331"/>
            <a:ext cx="1532477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number</a:t>
            </a: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string</a:t>
            </a:r>
            <a:endParaRPr lang="sk-SK" sz="1350" i="1">
              <a:solidFill>
                <a:prstClr val="black"/>
              </a:solidFill>
            </a:endParaRPr>
          </a:p>
          <a:p>
            <a:pPr marL="214313" indent="-214313" defTabSz="685800">
              <a:buFont typeface="Arial" panose="020B0604020202020204" pitchFamily="34" charset="0"/>
              <a:buChar char="•"/>
            </a:pPr>
            <a:r>
              <a:rPr lang="sk-SK" sz="1350">
                <a:solidFill>
                  <a:prstClr val="black"/>
                </a:solidFill>
              </a:rPr>
              <a:t>boolean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228332B-D309-5645-872A-7288BE7C6857}"/>
              </a:ext>
            </a:extLst>
          </p:cNvPr>
          <p:cNvSpPr txBox="1"/>
          <p:nvPr/>
        </p:nvSpPr>
        <p:spPr>
          <a:xfrm>
            <a:off x="210249" y="4469925"/>
            <a:ext cx="983667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sk-SK" sz="1350" b="1" err="1">
                <a:solidFill>
                  <a:prstClr val="black"/>
                </a:solidFill>
              </a:rPr>
              <a:t>Convert</a:t>
            </a:r>
            <a:r>
              <a:rPr lang="sk-SK" sz="1350" b="1">
                <a:solidFill>
                  <a:prstClr val="black"/>
                </a:solidFill>
              </a:rPr>
              <a:t> to:</a:t>
            </a:r>
          </a:p>
          <a:p>
            <a:pPr defTabSz="685800"/>
            <a:endParaRPr lang="sk-SK" sz="1350">
              <a:solidFill>
                <a:prstClr val="black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Coercion – how it works</a:t>
            </a:r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548454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686175" cy="4351338"/>
          </a:xfrm>
        </p:spPr>
        <p:txBody>
          <a:bodyPr/>
          <a:lstStyle/>
          <a:p>
            <a:r>
              <a:rPr lang="sk-SK"/>
              <a:t>TODO: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4292" y="1362329"/>
            <a:ext cx="5498059" cy="3404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7" y="2257425"/>
            <a:ext cx="1752600" cy="952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137" y="3451225"/>
            <a:ext cx="1619250" cy="381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137" y="4001294"/>
            <a:ext cx="14573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6464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C296E-1CD2-1649-9272-A3E9683F7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Coercion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7845E2-ECA2-0C41-9C95-8EDF5D4C6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/>
              <a:t>So, </a:t>
            </a:r>
            <a:r>
              <a:rPr lang="sk-SK" b="1"/>
              <a:t>is implicit coercion</a:t>
            </a:r>
            <a:r>
              <a:rPr lang="sk-SK"/>
              <a:t> evil? Is it dangerous? Is it a flaw in JavaScript's design? Should we avoid it at all costs?</a:t>
            </a:r>
          </a:p>
          <a:p>
            <a:r>
              <a:rPr lang="sk-SK">
                <a:solidFill>
                  <a:srgbClr val="FF0000"/>
                </a:solidFill>
              </a:rPr>
              <a:t>it’s a great source of frustration and defects</a:t>
            </a:r>
          </a:p>
          <a:p>
            <a:r>
              <a:rPr lang="sk-SK">
                <a:solidFill>
                  <a:schemeClr val="accent3">
                    <a:lumMod val="50000"/>
                  </a:schemeClr>
                </a:solidFill>
              </a:rPr>
              <a:t>useful mechanism that allows us to write less code without losing the readability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97FEC0-FA49-8542-87D9-65E63CC0A38C}"/>
              </a:ext>
            </a:extLst>
          </p:cNvPr>
          <p:cNvSpPr/>
          <p:nvPr/>
        </p:nvSpPr>
        <p:spPr>
          <a:xfrm>
            <a:off x="562302" y="5802997"/>
            <a:ext cx="7614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/>
              <a:t>https://github.com/getify/You-Dont-Know-JS/blob/master/types%20%26%20grammar/ch4.md</a:t>
            </a:r>
          </a:p>
        </p:txBody>
      </p:sp>
    </p:spTree>
    <p:extLst>
      <p:ext uri="{BB962C8B-B14F-4D97-AF65-F5344CB8AC3E}">
        <p14:creationId xmlns:p14="http://schemas.microsoft.com/office/powerpoint/2010/main" val="8435636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Useful coercion</a:t>
            </a:r>
            <a:endParaRPr lang="sk-S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It's extremely common/idiomatic to (implicitly) coerce number to string with a + "" operation</a:t>
            </a:r>
          </a:p>
          <a:p>
            <a:r>
              <a:rPr lang="en-US"/>
              <a:t>Operators || and &amp;&amp; - They result in the value of one (and only one) of their two operands. In other words, they select one of the two operand's values</a:t>
            </a:r>
          </a:p>
          <a:p>
            <a:r>
              <a:rPr lang="en-US" i="1"/>
              <a:t>~, !~, </a:t>
            </a:r>
            <a:r>
              <a:rPr lang="en-US"/>
              <a:t>contains does not contain</a:t>
            </a:r>
          </a:p>
          <a:p>
            <a:r>
              <a:rPr lang="en-US" i="1"/>
              <a:t>default value assignment</a:t>
            </a:r>
            <a:r>
              <a:rPr lang="en-US"/>
              <a:t> idiom is so common (and useful!) that even those who publicly and vehemently decry JavaScript coercion often use it in their own code</a:t>
            </a:r>
          </a:p>
          <a:p>
            <a:r>
              <a:rPr lang="en-US"/>
              <a:t>loose equals for null</a:t>
            </a:r>
          </a:p>
          <a:p>
            <a:r>
              <a:rPr lang="en-US"/>
              <a:t>…</a:t>
            </a:r>
          </a:p>
          <a:p>
            <a:endParaRPr lang="en-US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5976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ES </a:t>
            </a:r>
            <a:r>
              <a:rPr lang="mr-IN"/>
              <a:t>–</a:t>
            </a:r>
            <a:r>
              <a:rPr lang="en-US"/>
              <a:t> Building Blocks</a:t>
            </a:r>
          </a:p>
        </p:txBody>
      </p:sp>
      <p:pic>
        <p:nvPicPr>
          <p:cNvPr id="2" name="Picture 1" descr="language-war-map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29" y="1256299"/>
            <a:ext cx="8290971" cy="522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827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C45-0F0E-6046-B4AA-98ACB60E0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2303535" cy="1143000"/>
          </a:xfrm>
        </p:spPr>
        <p:txBody>
          <a:bodyPr>
            <a:normAutofit fontScale="90000"/>
          </a:bodyPr>
          <a:lstStyle/>
          <a:p>
            <a:r>
              <a:rPr lang="en-US"/>
              <a:t>Useful coercion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637A6-D776-394A-91EA-6EDB7CEC7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2151888" cy="4525963"/>
          </a:xfrm>
        </p:spPr>
        <p:txBody>
          <a:bodyPr/>
          <a:lstStyle/>
          <a:p>
            <a:endParaRPr lang="sk-S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49F0B-897F-404B-ADB7-4FEADE8CF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384" y="140526"/>
            <a:ext cx="5917700" cy="635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1949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C45-0F0E-6046-B4AA-98ACB60E0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2303535" cy="1143000"/>
          </a:xfrm>
        </p:spPr>
        <p:txBody>
          <a:bodyPr>
            <a:normAutofit fontScale="90000"/>
          </a:bodyPr>
          <a:lstStyle/>
          <a:p>
            <a:r>
              <a:rPr lang="en-US"/>
              <a:t>Useful coercion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637A6-D776-394A-91EA-6EDB7CEC7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2151888" cy="4525963"/>
          </a:xfrm>
        </p:spPr>
        <p:txBody>
          <a:bodyPr/>
          <a:lstStyle/>
          <a:p>
            <a:endParaRPr lang="sk-S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467F28-44FE-4E44-B214-2DE9301AB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617" y="274638"/>
            <a:ext cx="5477090" cy="601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447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72A8-F5CA-FD4F-9C52-15176D462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Coercion and ES Evolution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EA52DC-05F3-4B4A-8514-0B4A161E2B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/>
              <a:t>for coercion: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559A77-5FC5-3E48-92BF-890C9CC136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sk-SK"/>
              <a:t>The </a:t>
            </a:r>
            <a:r>
              <a:rPr lang="sk-SK" b="1"/>
              <a:t>substr</a:t>
            </a:r>
            <a:r>
              <a:rPr lang="sk-SK"/>
              <a:t> function is </a:t>
            </a:r>
            <a:r>
              <a:rPr lang="sk-SK" b="1"/>
              <a:t>intentionally generic</a:t>
            </a:r>
            <a:r>
              <a:rPr lang="sk-SK"/>
              <a:t>; it does not require that its this value be a String object. Therefore it can be </a:t>
            </a:r>
            <a:r>
              <a:rPr lang="sk-SK" b="1"/>
              <a:t>transferred to other kinds of objects</a:t>
            </a:r>
            <a:r>
              <a:rPr lang="sk-SK"/>
              <a:t> for use as a method.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05A592-A961-F54A-A583-95106AB63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/>
              <a:t>agains coercion</a:t>
            </a:r>
            <a:r>
              <a:rPr lang="en-US"/>
              <a:t>:</a:t>
            </a:r>
            <a:endParaRPr lang="sk-SK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81D9C4-13F1-814F-BC01-61CEE6A9D93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sk-SK"/>
              <a:t>New functions appear in API without coercion: Number.isFinite(), Number.isNaN()</a:t>
            </a:r>
          </a:p>
          <a:p>
            <a:r>
              <a:rPr lang="sk-SK"/>
              <a:t>Object.create</a:t>
            </a:r>
            <a:r>
              <a:rPr lang="en-US"/>
              <a:t>(null)</a:t>
            </a:r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460715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0EFBF3-6680-8846-958A-D07E38087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equality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DD49D7F-A776-3442-8214-0CD5A01D6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k-SK"/>
              <a:t>4 algoritmy</a:t>
            </a:r>
          </a:p>
          <a:p>
            <a:pPr marL="0" indent="0">
              <a:buNone/>
            </a:pPr>
            <a:endParaRPr lang="sk-SK"/>
          </a:p>
          <a:p>
            <a:r>
              <a:rPr lang="sk-SK"/>
              <a:t>Strict Equality Comparison</a:t>
            </a:r>
          </a:p>
          <a:p>
            <a:r>
              <a:rPr lang="sk-SK"/>
              <a:t>Abstract Equality Comparison</a:t>
            </a:r>
          </a:p>
          <a:p>
            <a:r>
              <a:rPr lang="sk-SK"/>
              <a:t>SameValue</a:t>
            </a:r>
          </a:p>
          <a:p>
            <a:r>
              <a:rPr lang="sk-SK"/>
              <a:t>SameValueZero</a:t>
            </a:r>
          </a:p>
          <a:p>
            <a:endParaRPr lang="sk-SK"/>
          </a:p>
          <a:p>
            <a:r>
              <a:rPr lang="sk-SK"/>
              <a:t>Líšia sa iba v porovnávaní primitívnych typov, porovnávanie objektov je vždy na základe referencií</a:t>
            </a:r>
          </a:p>
        </p:txBody>
      </p:sp>
    </p:spTree>
    <p:extLst>
      <p:ext uri="{BB962C8B-B14F-4D97-AF65-F5344CB8AC3E}">
        <p14:creationId xmlns:p14="http://schemas.microsoft.com/office/powerpoint/2010/main" val="2621926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Content Placeholder 33">
            <a:extLst>
              <a:ext uri="{FF2B5EF4-FFF2-40B4-BE49-F238E27FC236}">
                <a16:creationId xmlns:a16="http://schemas.microsoft.com/office/drawing/2014/main" id="{A5054C2F-9DFD-BE43-B8EB-B4377B76D6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267675"/>
              </p:ext>
            </p:extLst>
          </p:nvPr>
        </p:nvGraphicFramePr>
        <p:xfrm>
          <a:off x="1013022" y="1508259"/>
          <a:ext cx="7616947" cy="485097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639052">
                  <a:extLst>
                    <a:ext uri="{9D8B030D-6E8A-4147-A177-3AD203B41FA5}">
                      <a16:colId xmlns:a16="http://schemas.microsoft.com/office/drawing/2014/main" val="2531222038"/>
                    </a:ext>
                  </a:extLst>
                </a:gridCol>
                <a:gridCol w="2625089">
                  <a:extLst>
                    <a:ext uri="{9D8B030D-6E8A-4147-A177-3AD203B41FA5}">
                      <a16:colId xmlns:a16="http://schemas.microsoft.com/office/drawing/2014/main" val="2018367235"/>
                    </a:ext>
                  </a:extLst>
                </a:gridCol>
                <a:gridCol w="2352806">
                  <a:extLst>
                    <a:ext uri="{9D8B030D-6E8A-4147-A177-3AD203B41FA5}">
                      <a16:colId xmlns:a16="http://schemas.microsoft.com/office/drawing/2014/main" val="4171188993"/>
                    </a:ext>
                  </a:extLst>
                </a:gridCol>
              </a:tblGrid>
              <a:tr h="220582">
                <a:tc>
                  <a:txBody>
                    <a:bodyPr/>
                    <a:lstStyle/>
                    <a:p>
                      <a:pPr algn="l" fontAlgn="b"/>
                      <a:r>
                        <a:rPr lang="sk-SK" sz="900" u="none" strike="noStrike">
                          <a:effectLst/>
                        </a:rPr>
                        <a:t>Abstract</a:t>
                      </a:r>
                      <a:endParaRPr lang="sk-SK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31501668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b="1" u="none" strike="noStrike">
                          <a:effectLst/>
                        </a:rPr>
                        <a:t>Not same type</a:t>
                      </a:r>
                      <a:endParaRPr lang="sk-SK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947763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null and y is undefined,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78126005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undefined and y is null,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3640410"/>
                  </a:ext>
                </a:extLst>
              </a:tr>
              <a:tr h="115041"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Number and Type(y) is String, return the result of the comparison x == ToNumber(y).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7569557"/>
                  </a:ext>
                </a:extLst>
              </a:tr>
              <a:tr h="115041"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String and Type(y) is Number, return the result of the comparison ToNumber(x) == y.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2063413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Boolean, return the result of the comparison ToNumber(x) == y.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6424175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Type(y) is Boolean, return the result of the comparison x == ToNumber(y).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6052254"/>
                  </a:ext>
                </a:extLst>
              </a:tr>
              <a:tr h="115041"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either String, Number, or Symbol and Type(y) is Object, return the result of the comparison x == ToPrimitive(y).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0455186"/>
                  </a:ext>
                </a:extLst>
              </a:tr>
              <a:tr h="115041"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Object and Type(y) is either String, Number, or Symbol, return the result of the comparison ToPrimitive(x) == y.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13364011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1027598"/>
                  </a:ext>
                </a:extLst>
              </a:tr>
              <a:tr h="115041"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 Type(x) is the same as Type(y), then, Return the result of performing Strict Equality Comparison x === y.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8507516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1818505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815797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0975993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3147560"/>
                  </a:ext>
                </a:extLst>
              </a:tr>
              <a:tr h="158181">
                <a:tc>
                  <a:txBody>
                    <a:bodyPr/>
                    <a:lstStyle/>
                    <a:p>
                      <a:pPr algn="l" fontAlgn="b"/>
                      <a:r>
                        <a:rPr lang="sk-SK" sz="900" u="none" strike="noStrike">
                          <a:effectLst/>
                        </a:rPr>
                        <a:t>Strict Equality Comparison</a:t>
                      </a:r>
                      <a:endParaRPr lang="sk-SK" sz="900" b="1" i="0" u="none" strike="noStrike">
                        <a:solidFill>
                          <a:srgbClr val="333333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900" u="none" strike="noStrike">
                          <a:effectLst/>
                        </a:rPr>
                        <a:t>SameValueZero</a:t>
                      </a:r>
                      <a:endParaRPr lang="sk-SK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900" u="none" strike="noStrike">
                          <a:effectLst/>
                        </a:rPr>
                        <a:t>SameValue</a:t>
                      </a:r>
                      <a:endParaRPr lang="sk-SK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3581217"/>
                  </a:ext>
                </a:extLst>
              </a:tr>
              <a:tr h="122230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different from Type(y), 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different from Type(y), 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different from Type(y), 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28167449"/>
                  </a:ext>
                </a:extLst>
              </a:tr>
              <a:tr h="122230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Number, then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Number, then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Number, then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8804613"/>
                  </a:ext>
                </a:extLst>
              </a:tr>
              <a:tr h="122230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NaN, return false.,If y is NaN, return </a:t>
                      </a:r>
                      <a:r>
                        <a:rPr lang="sk-SK" sz="600" b="1" u="none" strike="noStrike">
                          <a:effectLst/>
                        </a:rPr>
                        <a:t>false</a:t>
                      </a:r>
                      <a:r>
                        <a:rPr lang="sk-SK" sz="600" u="none" strike="noStrike">
                          <a:effectLst/>
                        </a:rPr>
                        <a:t>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NaN and y is NaN</a:t>
                      </a:r>
                      <a:r>
                        <a:rPr lang="sk-SK" sz="600" b="1" u="none" strike="noStrike">
                          <a:effectLst/>
                        </a:rPr>
                        <a:t>, return true</a:t>
                      </a:r>
                      <a:r>
                        <a:rPr lang="sk-SK" sz="600" u="none" strike="noStrike">
                          <a:effectLst/>
                        </a:rPr>
                        <a:t>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NaN and y is NaN,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4301583"/>
                  </a:ext>
                </a:extLst>
              </a:tr>
              <a:tr h="122230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+0 and y is -0, return </a:t>
                      </a:r>
                      <a:r>
                        <a:rPr lang="sk-SK" sz="600" b="1" u="none" strike="noStrike">
                          <a:effectLst/>
                        </a:rPr>
                        <a:t>true</a:t>
                      </a:r>
                      <a:r>
                        <a:rPr lang="sk-SK" sz="600" u="none" strike="noStrike">
                          <a:effectLst/>
                        </a:rPr>
                        <a:t>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+0 and y is -0,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+0 and y is -0, </a:t>
                      </a:r>
                      <a:r>
                        <a:rPr lang="sk-SK" sz="600" b="1" u="none" strike="noStrike">
                          <a:effectLst/>
                        </a:rPr>
                        <a:t>return false.</a:t>
                      </a:r>
                      <a:endParaRPr lang="sk-SK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04124577"/>
                  </a:ext>
                </a:extLst>
              </a:tr>
              <a:tr h="122230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-0 and y is +0, return </a:t>
                      </a:r>
                      <a:r>
                        <a:rPr lang="sk-SK" sz="600" b="1" u="none" strike="noStrike">
                          <a:effectLst/>
                        </a:rPr>
                        <a:t>true</a:t>
                      </a:r>
                      <a:r>
                        <a:rPr lang="sk-SK" sz="600" u="none" strike="noStrike">
                          <a:effectLst/>
                        </a:rPr>
                        <a:t>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-0 and y is +0,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 -0 and y is +0, </a:t>
                      </a:r>
                      <a:r>
                        <a:rPr lang="sk-SK" sz="600" b="1" u="none" strike="noStrike">
                          <a:effectLst/>
                        </a:rPr>
                        <a:t>return false.</a:t>
                      </a:r>
                      <a:endParaRPr lang="sk-SK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3975241"/>
                  </a:ext>
                </a:extLst>
              </a:tr>
              <a:tr h="122230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 the same Number value as y,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 the same Number value as y,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is the same Number value as y,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7172899"/>
                  </a:ext>
                </a:extLst>
              </a:tr>
              <a:tr h="122230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23525574"/>
                  </a:ext>
                </a:extLst>
              </a:tr>
              <a:tr h="122230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Return SameValueNonNumber(x, y).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Return SameValueNonNumber(x, y).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Return SameValueNonNumber(x, y).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4916092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0237340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8690721"/>
                  </a:ext>
                </a:extLst>
              </a:tr>
              <a:tr h="136611">
                <a:tc>
                  <a:txBody>
                    <a:bodyPr/>
                    <a:lstStyle/>
                    <a:p>
                      <a:pPr algn="l" fontAlgn="b"/>
                      <a:endParaRPr lang="sk-SK" sz="800" b="1" i="0" u="none" strike="noStrike">
                        <a:solidFill>
                          <a:srgbClr val="333333"/>
                        </a:solidFill>
                        <a:effectLst/>
                        <a:latin typeface="Cambria" panose="02040503050406030204" pitchFamily="18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7236738"/>
                  </a:ext>
                </a:extLst>
              </a:tr>
              <a:tr h="136611">
                <a:tc>
                  <a:txBody>
                    <a:bodyPr/>
                    <a:lstStyle/>
                    <a:p>
                      <a:pPr algn="l" fontAlgn="b"/>
                      <a:r>
                        <a:rPr lang="sk-SK" sz="800" u="none" strike="noStrike">
                          <a:effectLst/>
                        </a:rPr>
                        <a:t>SameValueNonNumber</a:t>
                      </a:r>
                      <a:endParaRPr lang="sk-SK" sz="800" b="1" i="0" u="none" strike="noStrike">
                        <a:solidFill>
                          <a:srgbClr val="333333"/>
                        </a:solidFill>
                        <a:effectLst/>
                        <a:latin typeface="Cambria" panose="02040503050406030204" pitchFamily="18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0117378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Assert: Type(x) is not Number.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0452049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Assert: Type(x) is the same as Type(y).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66703427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Undefined,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6975183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Null, return true.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13345860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String, then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0969958"/>
                  </a:ext>
                </a:extLst>
              </a:tr>
              <a:tr h="115041"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and y are exactly the same sequence of code units (same length and same code units at corresponding indices), return true; otherwise, 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2569122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Boolean, then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7886771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and y are both true or both false, return true; otherwise, 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7591902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Type(x) is Symbol, then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10554940"/>
                  </a:ext>
                </a:extLst>
              </a:tr>
              <a:tr h="115041"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If x and y are both the same Symbol value, return true; otherwise, 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3167078"/>
                  </a:ext>
                </a:extLst>
              </a:tr>
              <a:tr h="115041">
                <a:tc>
                  <a:txBody>
                    <a:bodyPr/>
                    <a:lstStyle/>
                    <a:p>
                      <a:pPr algn="l" fontAlgn="b"/>
                      <a:r>
                        <a:rPr lang="sk-SK" sz="600" u="none" strike="noStrike">
                          <a:effectLst/>
                        </a:rPr>
                        <a:t>Return true if x and y are the same Object value. Otherwise, return false.</a:t>
                      </a:r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4" marR="5104" marT="5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075939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35D7177-AC34-CB4D-A57B-CF9915D23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sk-SK"/>
              <a:t>equality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00F1F-6DFA-964A-B6EF-6682E8DE5317}"/>
              </a:ext>
            </a:extLst>
          </p:cNvPr>
          <p:cNvSpPr/>
          <p:nvPr/>
        </p:nvSpPr>
        <p:spPr>
          <a:xfrm>
            <a:off x="690509" y="1522534"/>
            <a:ext cx="4285504" cy="159258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F51A-1314-D04D-B5AD-F713643827B2}"/>
              </a:ext>
            </a:extLst>
          </p:cNvPr>
          <p:cNvSpPr/>
          <p:nvPr/>
        </p:nvSpPr>
        <p:spPr>
          <a:xfrm>
            <a:off x="690509" y="3465284"/>
            <a:ext cx="1851026" cy="119634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F60F76-5959-514F-A951-C3265040E61E}"/>
              </a:ext>
            </a:extLst>
          </p:cNvPr>
          <p:cNvSpPr/>
          <p:nvPr/>
        </p:nvSpPr>
        <p:spPr>
          <a:xfrm>
            <a:off x="3570286" y="3405822"/>
            <a:ext cx="1893253" cy="119634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5603B0-D438-6F47-8376-0F7087E92BED}"/>
              </a:ext>
            </a:extLst>
          </p:cNvPr>
          <p:cNvSpPr/>
          <p:nvPr/>
        </p:nvSpPr>
        <p:spPr>
          <a:xfrm>
            <a:off x="6186648" y="3405822"/>
            <a:ext cx="1893253" cy="119634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C1BBC4-F96D-E24D-BC98-0817D191AAD6}"/>
              </a:ext>
            </a:extLst>
          </p:cNvPr>
          <p:cNvSpPr/>
          <p:nvPr/>
        </p:nvSpPr>
        <p:spPr>
          <a:xfrm>
            <a:off x="752071" y="4925234"/>
            <a:ext cx="7327830" cy="1460071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0CFB662-4735-FF4F-8F41-168B6248F079}"/>
              </a:ext>
            </a:extLst>
          </p:cNvPr>
          <p:cNvCxnSpPr>
            <a:cxnSpLocks/>
          </p:cNvCxnSpPr>
          <p:nvPr/>
        </p:nvCxnSpPr>
        <p:spPr>
          <a:xfrm>
            <a:off x="1616022" y="3182861"/>
            <a:ext cx="0" cy="1978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D0C76B8-FB44-2F4D-BFA6-166ADE3CFD4F}"/>
              </a:ext>
            </a:extLst>
          </p:cNvPr>
          <p:cNvCxnSpPr>
            <a:cxnSpLocks/>
          </p:cNvCxnSpPr>
          <p:nvPr/>
        </p:nvCxnSpPr>
        <p:spPr>
          <a:xfrm>
            <a:off x="1697925" y="4705491"/>
            <a:ext cx="0" cy="1663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DFF04AD-FE30-0D49-84C4-0CB5EF71BDCC}"/>
              </a:ext>
            </a:extLst>
          </p:cNvPr>
          <p:cNvSpPr txBox="1"/>
          <p:nvPr/>
        </p:nvSpPr>
        <p:spPr>
          <a:xfrm>
            <a:off x="392013" y="1336647"/>
            <a:ext cx="524912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k-SK"/>
              <a:t>==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ED7743-25DB-6240-B62D-FC98E46A9DED}"/>
              </a:ext>
            </a:extLst>
          </p:cNvPr>
          <p:cNvSpPr txBox="1"/>
          <p:nvPr/>
        </p:nvSpPr>
        <p:spPr>
          <a:xfrm>
            <a:off x="386010" y="3182861"/>
            <a:ext cx="530915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k-SK"/>
              <a:t>===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F9E293-2A5B-084B-9321-99FAEDBE0302}"/>
              </a:ext>
            </a:extLst>
          </p:cNvPr>
          <p:cNvSpPr txBox="1"/>
          <p:nvPr/>
        </p:nvSpPr>
        <p:spPr>
          <a:xfrm>
            <a:off x="5940263" y="3109387"/>
            <a:ext cx="1175388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k-SK"/>
              <a:t>Object.is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BDAE9E-FFF1-0A49-B279-8E17D2BEF862}"/>
              </a:ext>
            </a:extLst>
          </p:cNvPr>
          <p:cNvSpPr txBox="1"/>
          <p:nvPr/>
        </p:nvSpPr>
        <p:spPr>
          <a:xfrm>
            <a:off x="2598619" y="3227758"/>
            <a:ext cx="1010486" cy="70788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k-SK" sz="1000"/>
              <a:t>Map, Set, </a:t>
            </a:r>
          </a:p>
          <a:p>
            <a:pPr algn="ctr"/>
            <a:r>
              <a:rPr lang="sk-SK" sz="1000"/>
              <a:t>[].includes,</a:t>
            </a:r>
          </a:p>
          <a:p>
            <a:pPr algn="ctr"/>
            <a:r>
              <a:rPr lang="sk-SK" sz="1000"/>
              <a:t>%TypedArray%,</a:t>
            </a:r>
          </a:p>
          <a:p>
            <a:pPr algn="ctr"/>
            <a:r>
              <a:rPr lang="sk-SK" sz="1000"/>
              <a:t>ArrayBuffer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B57B31B-3F0E-BA4A-B300-616A60F11376}"/>
              </a:ext>
            </a:extLst>
          </p:cNvPr>
          <p:cNvCxnSpPr>
            <a:cxnSpLocks/>
          </p:cNvCxnSpPr>
          <p:nvPr/>
        </p:nvCxnSpPr>
        <p:spPr>
          <a:xfrm>
            <a:off x="4446687" y="4661624"/>
            <a:ext cx="0" cy="1663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D285182-AAE7-C047-BD1B-F80128494933}"/>
              </a:ext>
            </a:extLst>
          </p:cNvPr>
          <p:cNvCxnSpPr>
            <a:cxnSpLocks/>
          </p:cNvCxnSpPr>
          <p:nvPr/>
        </p:nvCxnSpPr>
        <p:spPr>
          <a:xfrm>
            <a:off x="7236609" y="4661624"/>
            <a:ext cx="0" cy="1663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ight Arrow 64">
            <a:extLst>
              <a:ext uri="{FF2B5EF4-FFF2-40B4-BE49-F238E27FC236}">
                <a16:creationId xmlns:a16="http://schemas.microsoft.com/office/drawing/2014/main" id="{CB98B535-0BDF-8849-8A9D-FC7DC7CD4691}"/>
              </a:ext>
            </a:extLst>
          </p:cNvPr>
          <p:cNvSpPr/>
          <p:nvPr/>
        </p:nvSpPr>
        <p:spPr>
          <a:xfrm>
            <a:off x="35907" y="1775038"/>
            <a:ext cx="964250" cy="981254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>
                <a:solidFill>
                  <a:schemeClr val="bg1"/>
                </a:solidFill>
              </a:rPr>
              <a:t>null undef</a:t>
            </a:r>
          </a:p>
          <a:p>
            <a:pPr algn="ctr"/>
            <a:r>
              <a:rPr lang="sk-SK" sz="1000">
                <a:solidFill>
                  <a:schemeClr val="bg1"/>
                </a:solidFill>
              </a:rPr>
              <a:t>coercion</a:t>
            </a:r>
          </a:p>
        </p:txBody>
      </p:sp>
      <p:sp>
        <p:nvSpPr>
          <p:cNvPr id="67" name="Right Arrow 66">
            <a:extLst>
              <a:ext uri="{FF2B5EF4-FFF2-40B4-BE49-F238E27FC236}">
                <a16:creationId xmlns:a16="http://schemas.microsoft.com/office/drawing/2014/main" id="{9963773E-DBDF-1747-B5EA-8C5C7C69D807}"/>
              </a:ext>
            </a:extLst>
          </p:cNvPr>
          <p:cNvSpPr/>
          <p:nvPr/>
        </p:nvSpPr>
        <p:spPr>
          <a:xfrm>
            <a:off x="119140" y="3691429"/>
            <a:ext cx="797785" cy="4846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/>
              <a:t>NaN</a:t>
            </a:r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1AFF018E-A8AA-2044-9C60-E961DE100CD9}"/>
              </a:ext>
            </a:extLst>
          </p:cNvPr>
          <p:cNvSpPr/>
          <p:nvPr/>
        </p:nvSpPr>
        <p:spPr>
          <a:xfrm>
            <a:off x="133300" y="3955679"/>
            <a:ext cx="797785" cy="4846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/>
              <a:t>0, -0</a:t>
            </a:r>
          </a:p>
        </p:txBody>
      </p:sp>
      <p:sp>
        <p:nvSpPr>
          <p:cNvPr id="69" name="Right Arrow 68">
            <a:extLst>
              <a:ext uri="{FF2B5EF4-FFF2-40B4-BE49-F238E27FC236}">
                <a16:creationId xmlns:a16="http://schemas.microsoft.com/office/drawing/2014/main" id="{F638F590-5BF9-2047-BD32-44C388539AEE}"/>
              </a:ext>
            </a:extLst>
          </p:cNvPr>
          <p:cNvSpPr/>
          <p:nvPr/>
        </p:nvSpPr>
        <p:spPr>
          <a:xfrm>
            <a:off x="2787920" y="3703491"/>
            <a:ext cx="797785" cy="4846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>
                <a:solidFill>
                  <a:srgbClr val="00B050"/>
                </a:solidFill>
              </a:rPr>
              <a:t>NaN</a:t>
            </a:r>
          </a:p>
        </p:txBody>
      </p:sp>
      <p:sp>
        <p:nvSpPr>
          <p:cNvPr id="70" name="Right Arrow 69">
            <a:extLst>
              <a:ext uri="{FF2B5EF4-FFF2-40B4-BE49-F238E27FC236}">
                <a16:creationId xmlns:a16="http://schemas.microsoft.com/office/drawing/2014/main" id="{2D131E75-B12C-BF45-8B59-9FB22B1B8675}"/>
              </a:ext>
            </a:extLst>
          </p:cNvPr>
          <p:cNvSpPr/>
          <p:nvPr/>
        </p:nvSpPr>
        <p:spPr>
          <a:xfrm>
            <a:off x="5463539" y="3904945"/>
            <a:ext cx="797785" cy="4846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>
                <a:solidFill>
                  <a:srgbClr val="00B050"/>
                </a:solidFill>
              </a:rPr>
              <a:t>0, -0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7EB2333-17B2-EE4A-99AF-707FCB924D41}"/>
              </a:ext>
            </a:extLst>
          </p:cNvPr>
          <p:cNvSpPr txBox="1"/>
          <p:nvPr/>
        </p:nvSpPr>
        <p:spPr>
          <a:xfrm>
            <a:off x="5606456" y="1465663"/>
            <a:ext cx="32603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/>
              <a:t>Lax To Strict: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b="1"/>
              <a:t>==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b="1"/>
              <a:t>===</a:t>
            </a:r>
            <a:r>
              <a:rPr lang="sk-SK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b="1"/>
              <a:t>SameValueZero</a:t>
            </a:r>
            <a:endParaRPr lang="sk-SK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b="1"/>
              <a:t>SameValue</a:t>
            </a:r>
          </a:p>
        </p:txBody>
      </p:sp>
    </p:spTree>
    <p:extLst>
      <p:ext uri="{BB962C8B-B14F-4D97-AF65-F5344CB8AC3E}">
        <p14:creationId xmlns:p14="http://schemas.microsoft.com/office/powerpoint/2010/main" val="45549956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22725AC7-03E5-F247-81D3-38D8C2734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9" y="1417636"/>
            <a:ext cx="9126561" cy="544036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2400EB0-8CD5-D44C-9BC9-2930C77C4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7638"/>
            <a:ext cx="5014210" cy="53976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E9F184-476B-1B41-9888-12D1D8220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930" y="380620"/>
            <a:ext cx="8348870" cy="1037018"/>
          </a:xfrm>
        </p:spPr>
        <p:txBody>
          <a:bodyPr/>
          <a:lstStyle/>
          <a:p>
            <a:r>
              <a:rPr lang="sk-SK"/>
              <a:t>equality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33D5893-0988-F24A-A375-9C15642810EA}"/>
              </a:ext>
            </a:extLst>
          </p:cNvPr>
          <p:cNvSpPr/>
          <p:nvPr/>
        </p:nvSpPr>
        <p:spPr>
          <a:xfrm>
            <a:off x="3261483" y="4406707"/>
            <a:ext cx="623914" cy="228350"/>
          </a:xfrm>
          <a:prstGeom prst="rect">
            <a:avLst/>
          </a:prstGeom>
          <a:solidFill>
            <a:schemeClr val="accent6">
              <a:alpha val="27000"/>
            </a:schemeClr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497D6DB-4BAC-3F49-B158-6EC9756A34BC}"/>
              </a:ext>
            </a:extLst>
          </p:cNvPr>
          <p:cNvSpPr/>
          <p:nvPr/>
        </p:nvSpPr>
        <p:spPr>
          <a:xfrm>
            <a:off x="3261483" y="4635057"/>
            <a:ext cx="623914" cy="228350"/>
          </a:xfrm>
          <a:prstGeom prst="rect">
            <a:avLst/>
          </a:prstGeom>
          <a:solidFill>
            <a:schemeClr val="accent6">
              <a:alpha val="27000"/>
            </a:schemeClr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E972E81-384C-8342-9B71-C030F3ED8093}"/>
              </a:ext>
            </a:extLst>
          </p:cNvPr>
          <p:cNvSpPr/>
          <p:nvPr/>
        </p:nvSpPr>
        <p:spPr>
          <a:xfrm>
            <a:off x="3261483" y="4863407"/>
            <a:ext cx="623914" cy="228350"/>
          </a:xfrm>
          <a:prstGeom prst="rect">
            <a:avLst/>
          </a:prstGeom>
          <a:solidFill>
            <a:schemeClr val="accent6">
              <a:alpha val="27000"/>
            </a:schemeClr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3E580D4-46EB-0346-9000-AE907F986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1231" y="1495690"/>
            <a:ext cx="4987290" cy="5241544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5BF4D710-97E6-FC4F-A586-A07D3E432ADA}"/>
              </a:ext>
            </a:extLst>
          </p:cNvPr>
          <p:cNvSpPr/>
          <p:nvPr/>
        </p:nvSpPr>
        <p:spPr>
          <a:xfrm>
            <a:off x="8206016" y="2873629"/>
            <a:ext cx="623914" cy="228350"/>
          </a:xfrm>
          <a:prstGeom prst="rect">
            <a:avLst/>
          </a:prstGeom>
          <a:solidFill>
            <a:schemeClr val="accent6">
              <a:alpha val="27000"/>
            </a:schemeClr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43E36F-3B12-264A-9915-9471EDCCA4A4}"/>
              </a:ext>
            </a:extLst>
          </p:cNvPr>
          <p:cNvSpPr/>
          <p:nvPr/>
        </p:nvSpPr>
        <p:spPr>
          <a:xfrm>
            <a:off x="8239882" y="5786163"/>
            <a:ext cx="623914" cy="228350"/>
          </a:xfrm>
          <a:prstGeom prst="rect">
            <a:avLst/>
          </a:prstGeom>
          <a:solidFill>
            <a:schemeClr val="accent6">
              <a:alpha val="27000"/>
            </a:schemeClr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751699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47374-67BE-2847-9F6D-51B427299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equality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BB7C20-2B62-864C-B0B2-00E23DC03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0" y="1654704"/>
            <a:ext cx="6654800" cy="2806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6FCB22-D7B5-AC42-88C0-8DF26A56E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" y="4679862"/>
            <a:ext cx="7899400" cy="126843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C2C451-360F-934E-92A5-AFDCA53920B8}"/>
              </a:ext>
            </a:extLst>
          </p:cNvPr>
          <p:cNvSpPr/>
          <p:nvPr/>
        </p:nvSpPr>
        <p:spPr>
          <a:xfrm>
            <a:off x="787400" y="5982088"/>
            <a:ext cx="80094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>
                <a:hlinkClick r:id="rId4"/>
              </a:rPr>
              <a:t>https://github.com/dorey/JavaScript-Equality-Table</a:t>
            </a:r>
            <a:endParaRPr lang="sk-SK"/>
          </a:p>
          <a:p>
            <a:r>
              <a:rPr lang="sk-SK"/>
              <a:t>Game: </a:t>
            </a:r>
            <a:r>
              <a:rPr lang="sk-SK">
                <a:hlinkClick r:id="rId5"/>
              </a:rPr>
              <a:t>https://slikts.github.io/js-equality-game/</a:t>
            </a:r>
            <a:endParaRPr lang="sk-SK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127505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3F29-29E3-114A-B409-8ACB09ED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/>
              <a:t>ES </a:t>
            </a:r>
            <a:r>
              <a:rPr lang="sk-SK" err="1"/>
              <a:t>Versions and Language Evolution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1E1C99-B146-C042-ACAC-8C1F65CBE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73176" y="1600200"/>
            <a:ext cx="4613624" cy="4525963"/>
          </a:xfrm>
        </p:spPr>
        <p:txBody>
          <a:bodyPr>
            <a:normAutofit lnSpcReduction="10000"/>
          </a:bodyPr>
          <a:lstStyle/>
          <a:p>
            <a:r>
              <a:rPr lang="sk-SK"/>
              <a:t>Evolution of</a:t>
            </a:r>
          </a:p>
          <a:p>
            <a:pPr lvl="1"/>
            <a:r>
              <a:rPr lang="sk-SK"/>
              <a:t>concepts</a:t>
            </a:r>
          </a:p>
          <a:p>
            <a:pPr lvl="1"/>
            <a:r>
              <a:rPr lang="sk-SK"/>
              <a:t>syntax</a:t>
            </a:r>
          </a:p>
          <a:p>
            <a:pPr lvl="1"/>
            <a:r>
              <a:rPr lang="sk-SK"/>
              <a:t>apis</a:t>
            </a:r>
          </a:p>
          <a:p>
            <a:pPr lvl="1"/>
            <a:r>
              <a:rPr lang="sk-SK"/>
              <a:t>deprecations</a:t>
            </a:r>
          </a:p>
          <a:p>
            <a:r>
              <a:rPr lang="sk-SK"/>
              <a:t>Contribution to paradigms:</a:t>
            </a:r>
          </a:p>
          <a:p>
            <a:pPr lvl="1"/>
            <a:r>
              <a:rPr lang="sk-SK"/>
              <a:t>OO</a:t>
            </a:r>
          </a:p>
          <a:p>
            <a:pPr lvl="1"/>
            <a:r>
              <a:rPr lang="sk-SK"/>
              <a:t>FP</a:t>
            </a:r>
          </a:p>
          <a:p>
            <a:pPr lvl="1"/>
            <a:r>
              <a:rPr lang="sk-SK"/>
              <a:t>Async</a:t>
            </a:r>
          </a:p>
          <a:p>
            <a:r>
              <a:rPr lang="sk-SK"/>
              <a:t>Backward compatibility</a:t>
            </a:r>
          </a:p>
          <a:p>
            <a:endParaRPr lang="sk-SK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5422E08-2B85-B44F-814C-EDA3C8C637F5}"/>
              </a:ext>
            </a:extLst>
          </p:cNvPr>
          <p:cNvSpPr/>
          <p:nvPr/>
        </p:nvSpPr>
        <p:spPr>
          <a:xfrm>
            <a:off x="564909" y="2226469"/>
            <a:ext cx="3263504" cy="3263504"/>
          </a:xfrm>
          <a:custGeom>
            <a:avLst/>
            <a:gdLst>
              <a:gd name="connsiteX0" fmla="*/ 0 w 3263504"/>
              <a:gd name="connsiteY0" fmla="*/ 1631752 h 3263504"/>
              <a:gd name="connsiteX1" fmla="*/ 1631752 w 3263504"/>
              <a:gd name="connsiteY1" fmla="*/ 0 h 3263504"/>
              <a:gd name="connsiteX2" fmla="*/ 3263504 w 3263504"/>
              <a:gd name="connsiteY2" fmla="*/ 1631752 h 3263504"/>
              <a:gd name="connsiteX3" fmla="*/ 1631752 w 3263504"/>
              <a:gd name="connsiteY3" fmla="*/ 3263504 h 3263504"/>
              <a:gd name="connsiteX4" fmla="*/ 0 w 3263504"/>
              <a:gd name="connsiteY4" fmla="*/ 1631752 h 326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3504" h="3263504">
                <a:moveTo>
                  <a:pt x="0" y="1631752"/>
                </a:moveTo>
                <a:cubicBezTo>
                  <a:pt x="0" y="730560"/>
                  <a:pt x="730560" y="0"/>
                  <a:pt x="1631752" y="0"/>
                </a:cubicBezTo>
                <a:cubicBezTo>
                  <a:pt x="2532944" y="0"/>
                  <a:pt x="3263504" y="730560"/>
                  <a:pt x="3263504" y="1631752"/>
                </a:cubicBezTo>
                <a:cubicBezTo>
                  <a:pt x="3263504" y="2532944"/>
                  <a:pt x="2532944" y="3263504"/>
                  <a:pt x="1631752" y="3263504"/>
                </a:cubicBezTo>
                <a:cubicBezTo>
                  <a:pt x="730560" y="3263504"/>
                  <a:pt x="0" y="2532944"/>
                  <a:pt x="0" y="163175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6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8077" tIns="241407" rIns="1098077" bIns="2852211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2018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FC17BBA-ED3A-5040-892A-DEA1C5C47B65}"/>
              </a:ext>
            </a:extLst>
          </p:cNvPr>
          <p:cNvSpPr/>
          <p:nvPr/>
        </p:nvSpPr>
        <p:spPr>
          <a:xfrm>
            <a:off x="809672" y="2715994"/>
            <a:ext cx="2773978" cy="2773978"/>
          </a:xfrm>
          <a:custGeom>
            <a:avLst/>
            <a:gdLst>
              <a:gd name="connsiteX0" fmla="*/ 0 w 2773978"/>
              <a:gd name="connsiteY0" fmla="*/ 1386989 h 2773978"/>
              <a:gd name="connsiteX1" fmla="*/ 1386989 w 2773978"/>
              <a:gd name="connsiteY1" fmla="*/ 0 h 2773978"/>
              <a:gd name="connsiteX2" fmla="*/ 2773978 w 2773978"/>
              <a:gd name="connsiteY2" fmla="*/ 1386989 h 2773978"/>
              <a:gd name="connsiteX3" fmla="*/ 1386989 w 2773978"/>
              <a:gd name="connsiteY3" fmla="*/ 2773978 h 2773978"/>
              <a:gd name="connsiteX4" fmla="*/ 0 w 2773978"/>
              <a:gd name="connsiteY4" fmla="*/ 1386989 h 277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3978" h="2773978">
                <a:moveTo>
                  <a:pt x="0" y="1386989"/>
                </a:moveTo>
                <a:cubicBezTo>
                  <a:pt x="0" y="620976"/>
                  <a:pt x="620976" y="0"/>
                  <a:pt x="1386989" y="0"/>
                </a:cubicBezTo>
                <a:cubicBezTo>
                  <a:pt x="2153002" y="0"/>
                  <a:pt x="2773978" y="620976"/>
                  <a:pt x="2773978" y="1386989"/>
                </a:cubicBezTo>
                <a:cubicBezTo>
                  <a:pt x="2773978" y="2153002"/>
                  <a:pt x="2153002" y="2773978"/>
                  <a:pt x="1386989" y="2773978"/>
                </a:cubicBezTo>
                <a:cubicBezTo>
                  <a:pt x="620976" y="2773978"/>
                  <a:pt x="0" y="2153002"/>
                  <a:pt x="0" y="1386989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76338"/>
              <a:satOff val="3402"/>
              <a:lumOff val="4756"/>
              <a:alphaOff val="0"/>
            </a:schemeClr>
          </a:fillRef>
          <a:effectRef idx="0">
            <a:schemeClr val="accent6">
              <a:shade val="80000"/>
              <a:hueOff val="-76338"/>
              <a:satOff val="3402"/>
              <a:lumOff val="47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7082" tIns="237736" rIns="867082" bIns="237369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2017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E3C3E90-035A-F64E-8FA4-A7037C3038E9}"/>
              </a:ext>
            </a:extLst>
          </p:cNvPr>
          <p:cNvSpPr/>
          <p:nvPr/>
        </p:nvSpPr>
        <p:spPr>
          <a:xfrm>
            <a:off x="1054435" y="3205520"/>
            <a:ext cx="2284452" cy="2284452"/>
          </a:xfrm>
          <a:custGeom>
            <a:avLst/>
            <a:gdLst>
              <a:gd name="connsiteX0" fmla="*/ 0 w 2284452"/>
              <a:gd name="connsiteY0" fmla="*/ 1142226 h 2284452"/>
              <a:gd name="connsiteX1" fmla="*/ 1142226 w 2284452"/>
              <a:gd name="connsiteY1" fmla="*/ 0 h 2284452"/>
              <a:gd name="connsiteX2" fmla="*/ 2284452 w 2284452"/>
              <a:gd name="connsiteY2" fmla="*/ 1142226 h 2284452"/>
              <a:gd name="connsiteX3" fmla="*/ 1142226 w 2284452"/>
              <a:gd name="connsiteY3" fmla="*/ 2284452 h 2284452"/>
              <a:gd name="connsiteX4" fmla="*/ 0 w 2284452"/>
              <a:gd name="connsiteY4" fmla="*/ 1142226 h 228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452" h="2284452">
                <a:moveTo>
                  <a:pt x="0" y="1142226"/>
                </a:moveTo>
                <a:cubicBezTo>
                  <a:pt x="0" y="511392"/>
                  <a:pt x="511392" y="0"/>
                  <a:pt x="1142226" y="0"/>
                </a:cubicBezTo>
                <a:cubicBezTo>
                  <a:pt x="1773060" y="0"/>
                  <a:pt x="2284452" y="511392"/>
                  <a:pt x="2284452" y="1142226"/>
                </a:cubicBezTo>
                <a:cubicBezTo>
                  <a:pt x="2284452" y="1773060"/>
                  <a:pt x="1773060" y="2284452"/>
                  <a:pt x="1142226" y="2284452"/>
                </a:cubicBezTo>
                <a:cubicBezTo>
                  <a:pt x="511392" y="2284452"/>
                  <a:pt x="0" y="1773060"/>
                  <a:pt x="0" y="114222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152677"/>
              <a:satOff val="6804"/>
              <a:lumOff val="9512"/>
              <a:alphaOff val="0"/>
            </a:schemeClr>
          </a:fillRef>
          <a:effectRef idx="0">
            <a:schemeClr val="accent6">
              <a:shade val="80000"/>
              <a:hueOff val="-152677"/>
              <a:satOff val="6804"/>
              <a:lumOff val="951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356" tIns="235859" rIns="629356" bIns="1889803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2016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59B0361-0EC7-664B-883F-75674A394765}"/>
              </a:ext>
            </a:extLst>
          </p:cNvPr>
          <p:cNvSpPr/>
          <p:nvPr/>
        </p:nvSpPr>
        <p:spPr>
          <a:xfrm>
            <a:off x="1299198" y="3695045"/>
            <a:ext cx="1794927" cy="1794927"/>
          </a:xfrm>
          <a:custGeom>
            <a:avLst/>
            <a:gdLst>
              <a:gd name="connsiteX0" fmla="*/ 0 w 1794927"/>
              <a:gd name="connsiteY0" fmla="*/ 897464 h 1794927"/>
              <a:gd name="connsiteX1" fmla="*/ 897464 w 1794927"/>
              <a:gd name="connsiteY1" fmla="*/ 0 h 1794927"/>
              <a:gd name="connsiteX2" fmla="*/ 1794928 w 1794927"/>
              <a:gd name="connsiteY2" fmla="*/ 897464 h 1794927"/>
              <a:gd name="connsiteX3" fmla="*/ 897464 w 1794927"/>
              <a:gd name="connsiteY3" fmla="*/ 1794928 h 1794927"/>
              <a:gd name="connsiteX4" fmla="*/ 0 w 1794927"/>
              <a:gd name="connsiteY4" fmla="*/ 897464 h 179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4927" h="1794927">
                <a:moveTo>
                  <a:pt x="0" y="897464"/>
                </a:moveTo>
                <a:cubicBezTo>
                  <a:pt x="0" y="401808"/>
                  <a:pt x="401808" y="0"/>
                  <a:pt x="897464" y="0"/>
                </a:cubicBezTo>
                <a:cubicBezTo>
                  <a:pt x="1393120" y="0"/>
                  <a:pt x="1794928" y="401808"/>
                  <a:pt x="1794928" y="897464"/>
                </a:cubicBezTo>
                <a:cubicBezTo>
                  <a:pt x="1794928" y="1393120"/>
                  <a:pt x="1393120" y="1794928"/>
                  <a:pt x="897464" y="1794928"/>
                </a:cubicBezTo>
                <a:cubicBezTo>
                  <a:pt x="401808" y="1794928"/>
                  <a:pt x="0" y="1393120"/>
                  <a:pt x="0" y="89746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229015"/>
              <a:satOff val="10205"/>
              <a:lumOff val="14267"/>
              <a:alphaOff val="0"/>
            </a:schemeClr>
          </a:fillRef>
          <a:effectRef idx="0">
            <a:schemeClr val="accent6">
              <a:shade val="80000"/>
              <a:hueOff val="-229015"/>
              <a:satOff val="10205"/>
              <a:lumOff val="142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1065" tIns="239776" rIns="491066" bIns="138852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2015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D6D971F-D770-2846-ACD5-A98DA0C2697E}"/>
              </a:ext>
            </a:extLst>
          </p:cNvPr>
          <p:cNvSpPr/>
          <p:nvPr/>
        </p:nvSpPr>
        <p:spPr>
          <a:xfrm>
            <a:off x="1543961" y="4184571"/>
            <a:ext cx="1305401" cy="1305401"/>
          </a:xfrm>
          <a:custGeom>
            <a:avLst/>
            <a:gdLst>
              <a:gd name="connsiteX0" fmla="*/ 0 w 1305401"/>
              <a:gd name="connsiteY0" fmla="*/ 652701 h 1305401"/>
              <a:gd name="connsiteX1" fmla="*/ 652701 w 1305401"/>
              <a:gd name="connsiteY1" fmla="*/ 0 h 1305401"/>
              <a:gd name="connsiteX2" fmla="*/ 1305402 w 1305401"/>
              <a:gd name="connsiteY2" fmla="*/ 652701 h 1305401"/>
              <a:gd name="connsiteX3" fmla="*/ 652701 w 1305401"/>
              <a:gd name="connsiteY3" fmla="*/ 1305402 h 1305401"/>
              <a:gd name="connsiteX4" fmla="*/ 0 w 1305401"/>
              <a:gd name="connsiteY4" fmla="*/ 652701 h 13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5401" h="1305401">
                <a:moveTo>
                  <a:pt x="0" y="652701"/>
                </a:moveTo>
                <a:cubicBezTo>
                  <a:pt x="0" y="292224"/>
                  <a:pt x="292224" y="0"/>
                  <a:pt x="652701" y="0"/>
                </a:cubicBezTo>
                <a:cubicBezTo>
                  <a:pt x="1013178" y="0"/>
                  <a:pt x="1305402" y="292224"/>
                  <a:pt x="1305402" y="652701"/>
                </a:cubicBezTo>
                <a:cubicBezTo>
                  <a:pt x="1305402" y="1013178"/>
                  <a:pt x="1013178" y="1305402"/>
                  <a:pt x="652701" y="1305402"/>
                </a:cubicBezTo>
                <a:cubicBezTo>
                  <a:pt x="292224" y="1305402"/>
                  <a:pt x="0" y="1013178"/>
                  <a:pt x="0" y="652701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05354"/>
              <a:satOff val="13607"/>
              <a:lumOff val="19023"/>
              <a:alphaOff val="0"/>
            </a:schemeClr>
          </a:fillRef>
          <a:effectRef idx="0">
            <a:schemeClr val="accent6">
              <a:shade val="80000"/>
              <a:hueOff val="-305354"/>
              <a:satOff val="13607"/>
              <a:lumOff val="1902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6677" tIns="241407" rIns="306677" bIns="894108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5, 5.1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5D25CE1-37C4-9340-AA88-C0A1D9020BDD}"/>
              </a:ext>
            </a:extLst>
          </p:cNvPr>
          <p:cNvSpPr/>
          <p:nvPr/>
        </p:nvSpPr>
        <p:spPr>
          <a:xfrm>
            <a:off x="1788724" y="4674097"/>
            <a:ext cx="815876" cy="815876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3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329499D-8098-2C4B-A573-F2987A0A8FE7}"/>
              </a:ext>
            </a:extLst>
          </p:cNvPr>
          <p:cNvSpPr/>
          <p:nvPr/>
        </p:nvSpPr>
        <p:spPr>
          <a:xfrm>
            <a:off x="2056431" y="5209513"/>
            <a:ext cx="280460" cy="280460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100" b="1" kern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46899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3F29-29E3-114A-B409-8ACB09ED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/>
              <a:t>ES </a:t>
            </a:r>
            <a:r>
              <a:rPr lang="sk-SK" err="1"/>
              <a:t>Versions and Language Evolution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EB3FA-9856-BE4E-A08E-86FBA9C0B3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k-SK"/>
              <a:t>ES 3 (1999/12)</a:t>
            </a:r>
          </a:p>
          <a:p>
            <a:pPr marL="0" indent="0">
              <a:buNone/>
            </a:pP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C59E99-367B-684E-9245-8ED5BF801B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sk-SK"/>
              <a:t>Error Handling </a:t>
            </a:r>
          </a:p>
          <a:p>
            <a:pPr lvl="1"/>
            <a:r>
              <a:rPr lang="sk-SK"/>
              <a:t>try ... catch</a:t>
            </a:r>
          </a:p>
          <a:p>
            <a:pPr lvl="1"/>
            <a:r>
              <a:rPr lang="sk-SK"/>
              <a:t>throw</a:t>
            </a:r>
          </a:p>
          <a:p>
            <a:r>
              <a:rPr lang="sk-SK"/>
              <a:t>...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5422E08-2B85-B44F-814C-EDA3C8C637F5}"/>
              </a:ext>
            </a:extLst>
          </p:cNvPr>
          <p:cNvSpPr/>
          <p:nvPr/>
        </p:nvSpPr>
        <p:spPr>
          <a:xfrm>
            <a:off x="564909" y="2226469"/>
            <a:ext cx="3263504" cy="3263504"/>
          </a:xfrm>
          <a:custGeom>
            <a:avLst/>
            <a:gdLst>
              <a:gd name="connsiteX0" fmla="*/ 0 w 3263504"/>
              <a:gd name="connsiteY0" fmla="*/ 1631752 h 3263504"/>
              <a:gd name="connsiteX1" fmla="*/ 1631752 w 3263504"/>
              <a:gd name="connsiteY1" fmla="*/ 0 h 3263504"/>
              <a:gd name="connsiteX2" fmla="*/ 3263504 w 3263504"/>
              <a:gd name="connsiteY2" fmla="*/ 1631752 h 3263504"/>
              <a:gd name="connsiteX3" fmla="*/ 1631752 w 3263504"/>
              <a:gd name="connsiteY3" fmla="*/ 3263504 h 3263504"/>
              <a:gd name="connsiteX4" fmla="*/ 0 w 3263504"/>
              <a:gd name="connsiteY4" fmla="*/ 1631752 h 326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3504" h="3263504">
                <a:moveTo>
                  <a:pt x="0" y="1631752"/>
                </a:moveTo>
                <a:cubicBezTo>
                  <a:pt x="0" y="730560"/>
                  <a:pt x="730560" y="0"/>
                  <a:pt x="1631752" y="0"/>
                </a:cubicBezTo>
                <a:cubicBezTo>
                  <a:pt x="2532944" y="0"/>
                  <a:pt x="3263504" y="730560"/>
                  <a:pt x="3263504" y="1631752"/>
                </a:cubicBezTo>
                <a:cubicBezTo>
                  <a:pt x="3263504" y="2532944"/>
                  <a:pt x="2532944" y="3263504"/>
                  <a:pt x="1631752" y="3263504"/>
                </a:cubicBezTo>
                <a:cubicBezTo>
                  <a:pt x="730560" y="3263504"/>
                  <a:pt x="0" y="2532944"/>
                  <a:pt x="0" y="163175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6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8077" tIns="241407" rIns="1098077" bIns="2852211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2018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FC17BBA-ED3A-5040-892A-DEA1C5C47B65}"/>
              </a:ext>
            </a:extLst>
          </p:cNvPr>
          <p:cNvSpPr/>
          <p:nvPr/>
        </p:nvSpPr>
        <p:spPr>
          <a:xfrm>
            <a:off x="809672" y="2715994"/>
            <a:ext cx="2773978" cy="2773978"/>
          </a:xfrm>
          <a:custGeom>
            <a:avLst/>
            <a:gdLst>
              <a:gd name="connsiteX0" fmla="*/ 0 w 2773978"/>
              <a:gd name="connsiteY0" fmla="*/ 1386989 h 2773978"/>
              <a:gd name="connsiteX1" fmla="*/ 1386989 w 2773978"/>
              <a:gd name="connsiteY1" fmla="*/ 0 h 2773978"/>
              <a:gd name="connsiteX2" fmla="*/ 2773978 w 2773978"/>
              <a:gd name="connsiteY2" fmla="*/ 1386989 h 2773978"/>
              <a:gd name="connsiteX3" fmla="*/ 1386989 w 2773978"/>
              <a:gd name="connsiteY3" fmla="*/ 2773978 h 2773978"/>
              <a:gd name="connsiteX4" fmla="*/ 0 w 2773978"/>
              <a:gd name="connsiteY4" fmla="*/ 1386989 h 277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3978" h="2773978">
                <a:moveTo>
                  <a:pt x="0" y="1386989"/>
                </a:moveTo>
                <a:cubicBezTo>
                  <a:pt x="0" y="620976"/>
                  <a:pt x="620976" y="0"/>
                  <a:pt x="1386989" y="0"/>
                </a:cubicBezTo>
                <a:cubicBezTo>
                  <a:pt x="2153002" y="0"/>
                  <a:pt x="2773978" y="620976"/>
                  <a:pt x="2773978" y="1386989"/>
                </a:cubicBezTo>
                <a:cubicBezTo>
                  <a:pt x="2773978" y="2153002"/>
                  <a:pt x="2153002" y="2773978"/>
                  <a:pt x="1386989" y="2773978"/>
                </a:cubicBezTo>
                <a:cubicBezTo>
                  <a:pt x="620976" y="2773978"/>
                  <a:pt x="0" y="2153002"/>
                  <a:pt x="0" y="1386989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76338"/>
              <a:satOff val="3402"/>
              <a:lumOff val="4756"/>
              <a:alphaOff val="0"/>
            </a:schemeClr>
          </a:fillRef>
          <a:effectRef idx="0">
            <a:schemeClr val="accent6">
              <a:shade val="80000"/>
              <a:hueOff val="-76338"/>
              <a:satOff val="3402"/>
              <a:lumOff val="47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7082" tIns="237736" rIns="867082" bIns="237369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2017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E3C3E90-035A-F64E-8FA4-A7037C3038E9}"/>
              </a:ext>
            </a:extLst>
          </p:cNvPr>
          <p:cNvSpPr/>
          <p:nvPr/>
        </p:nvSpPr>
        <p:spPr>
          <a:xfrm>
            <a:off x="1054435" y="3205520"/>
            <a:ext cx="2284452" cy="2284452"/>
          </a:xfrm>
          <a:custGeom>
            <a:avLst/>
            <a:gdLst>
              <a:gd name="connsiteX0" fmla="*/ 0 w 2284452"/>
              <a:gd name="connsiteY0" fmla="*/ 1142226 h 2284452"/>
              <a:gd name="connsiteX1" fmla="*/ 1142226 w 2284452"/>
              <a:gd name="connsiteY1" fmla="*/ 0 h 2284452"/>
              <a:gd name="connsiteX2" fmla="*/ 2284452 w 2284452"/>
              <a:gd name="connsiteY2" fmla="*/ 1142226 h 2284452"/>
              <a:gd name="connsiteX3" fmla="*/ 1142226 w 2284452"/>
              <a:gd name="connsiteY3" fmla="*/ 2284452 h 2284452"/>
              <a:gd name="connsiteX4" fmla="*/ 0 w 2284452"/>
              <a:gd name="connsiteY4" fmla="*/ 1142226 h 228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452" h="2284452">
                <a:moveTo>
                  <a:pt x="0" y="1142226"/>
                </a:moveTo>
                <a:cubicBezTo>
                  <a:pt x="0" y="511392"/>
                  <a:pt x="511392" y="0"/>
                  <a:pt x="1142226" y="0"/>
                </a:cubicBezTo>
                <a:cubicBezTo>
                  <a:pt x="1773060" y="0"/>
                  <a:pt x="2284452" y="511392"/>
                  <a:pt x="2284452" y="1142226"/>
                </a:cubicBezTo>
                <a:cubicBezTo>
                  <a:pt x="2284452" y="1773060"/>
                  <a:pt x="1773060" y="2284452"/>
                  <a:pt x="1142226" y="2284452"/>
                </a:cubicBezTo>
                <a:cubicBezTo>
                  <a:pt x="511392" y="2284452"/>
                  <a:pt x="0" y="1773060"/>
                  <a:pt x="0" y="114222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152677"/>
              <a:satOff val="6804"/>
              <a:lumOff val="9512"/>
              <a:alphaOff val="0"/>
            </a:schemeClr>
          </a:fillRef>
          <a:effectRef idx="0">
            <a:schemeClr val="accent6">
              <a:shade val="80000"/>
              <a:hueOff val="-152677"/>
              <a:satOff val="6804"/>
              <a:lumOff val="951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356" tIns="235859" rIns="629356" bIns="1889803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2016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59B0361-0EC7-664B-883F-75674A394765}"/>
              </a:ext>
            </a:extLst>
          </p:cNvPr>
          <p:cNvSpPr/>
          <p:nvPr/>
        </p:nvSpPr>
        <p:spPr>
          <a:xfrm>
            <a:off x="1299198" y="3695045"/>
            <a:ext cx="1794927" cy="1794927"/>
          </a:xfrm>
          <a:custGeom>
            <a:avLst/>
            <a:gdLst>
              <a:gd name="connsiteX0" fmla="*/ 0 w 1794927"/>
              <a:gd name="connsiteY0" fmla="*/ 897464 h 1794927"/>
              <a:gd name="connsiteX1" fmla="*/ 897464 w 1794927"/>
              <a:gd name="connsiteY1" fmla="*/ 0 h 1794927"/>
              <a:gd name="connsiteX2" fmla="*/ 1794928 w 1794927"/>
              <a:gd name="connsiteY2" fmla="*/ 897464 h 1794927"/>
              <a:gd name="connsiteX3" fmla="*/ 897464 w 1794927"/>
              <a:gd name="connsiteY3" fmla="*/ 1794928 h 1794927"/>
              <a:gd name="connsiteX4" fmla="*/ 0 w 1794927"/>
              <a:gd name="connsiteY4" fmla="*/ 897464 h 179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4927" h="1794927">
                <a:moveTo>
                  <a:pt x="0" y="897464"/>
                </a:moveTo>
                <a:cubicBezTo>
                  <a:pt x="0" y="401808"/>
                  <a:pt x="401808" y="0"/>
                  <a:pt x="897464" y="0"/>
                </a:cubicBezTo>
                <a:cubicBezTo>
                  <a:pt x="1393120" y="0"/>
                  <a:pt x="1794928" y="401808"/>
                  <a:pt x="1794928" y="897464"/>
                </a:cubicBezTo>
                <a:cubicBezTo>
                  <a:pt x="1794928" y="1393120"/>
                  <a:pt x="1393120" y="1794928"/>
                  <a:pt x="897464" y="1794928"/>
                </a:cubicBezTo>
                <a:cubicBezTo>
                  <a:pt x="401808" y="1794928"/>
                  <a:pt x="0" y="1393120"/>
                  <a:pt x="0" y="89746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229015"/>
              <a:satOff val="10205"/>
              <a:lumOff val="14267"/>
              <a:alphaOff val="0"/>
            </a:schemeClr>
          </a:fillRef>
          <a:effectRef idx="0">
            <a:schemeClr val="accent6">
              <a:shade val="80000"/>
              <a:hueOff val="-229015"/>
              <a:satOff val="10205"/>
              <a:lumOff val="142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1065" tIns="239776" rIns="491066" bIns="138852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2015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D6D971F-D770-2846-ACD5-A98DA0C2697E}"/>
              </a:ext>
            </a:extLst>
          </p:cNvPr>
          <p:cNvSpPr/>
          <p:nvPr/>
        </p:nvSpPr>
        <p:spPr>
          <a:xfrm>
            <a:off x="1543961" y="4184571"/>
            <a:ext cx="1305401" cy="1305401"/>
          </a:xfrm>
          <a:custGeom>
            <a:avLst/>
            <a:gdLst>
              <a:gd name="connsiteX0" fmla="*/ 0 w 1305401"/>
              <a:gd name="connsiteY0" fmla="*/ 652701 h 1305401"/>
              <a:gd name="connsiteX1" fmla="*/ 652701 w 1305401"/>
              <a:gd name="connsiteY1" fmla="*/ 0 h 1305401"/>
              <a:gd name="connsiteX2" fmla="*/ 1305402 w 1305401"/>
              <a:gd name="connsiteY2" fmla="*/ 652701 h 1305401"/>
              <a:gd name="connsiteX3" fmla="*/ 652701 w 1305401"/>
              <a:gd name="connsiteY3" fmla="*/ 1305402 h 1305401"/>
              <a:gd name="connsiteX4" fmla="*/ 0 w 1305401"/>
              <a:gd name="connsiteY4" fmla="*/ 652701 h 13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5401" h="1305401">
                <a:moveTo>
                  <a:pt x="0" y="652701"/>
                </a:moveTo>
                <a:cubicBezTo>
                  <a:pt x="0" y="292224"/>
                  <a:pt x="292224" y="0"/>
                  <a:pt x="652701" y="0"/>
                </a:cubicBezTo>
                <a:cubicBezTo>
                  <a:pt x="1013178" y="0"/>
                  <a:pt x="1305402" y="292224"/>
                  <a:pt x="1305402" y="652701"/>
                </a:cubicBezTo>
                <a:cubicBezTo>
                  <a:pt x="1305402" y="1013178"/>
                  <a:pt x="1013178" y="1305402"/>
                  <a:pt x="652701" y="1305402"/>
                </a:cubicBezTo>
                <a:cubicBezTo>
                  <a:pt x="292224" y="1305402"/>
                  <a:pt x="0" y="1013178"/>
                  <a:pt x="0" y="652701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05354"/>
              <a:satOff val="13607"/>
              <a:lumOff val="19023"/>
              <a:alphaOff val="0"/>
            </a:schemeClr>
          </a:fillRef>
          <a:effectRef idx="0">
            <a:schemeClr val="accent6">
              <a:shade val="80000"/>
              <a:hueOff val="-305354"/>
              <a:satOff val="13607"/>
              <a:lumOff val="1902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6677" tIns="241407" rIns="306677" bIns="894108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5, 5.1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5D25CE1-37C4-9340-AA88-C0A1D9020BDD}"/>
              </a:ext>
            </a:extLst>
          </p:cNvPr>
          <p:cNvSpPr/>
          <p:nvPr/>
        </p:nvSpPr>
        <p:spPr>
          <a:xfrm>
            <a:off x="1788724" y="4674097"/>
            <a:ext cx="815876" cy="815876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3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329499D-8098-2C4B-A573-F2987A0A8FE7}"/>
              </a:ext>
            </a:extLst>
          </p:cNvPr>
          <p:cNvSpPr/>
          <p:nvPr/>
        </p:nvSpPr>
        <p:spPr>
          <a:xfrm>
            <a:off x="2056431" y="5209513"/>
            <a:ext cx="280460" cy="280460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100" b="1" kern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849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3F29-29E3-114A-B409-8ACB09ED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/>
              <a:t>ES </a:t>
            </a:r>
            <a:r>
              <a:rPr lang="sk-SK" err="1"/>
              <a:t>Versions and Language Evolution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51A18F-9155-5E44-AE95-CB26BD896E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k-SK"/>
              <a:t>Array functions (filter, map, reduce,...)</a:t>
            </a:r>
          </a:p>
          <a:p>
            <a:r>
              <a:rPr lang="sk-SK"/>
              <a:t>Function.bind</a:t>
            </a:r>
          </a:p>
          <a:p>
            <a:r>
              <a:rPr lang="sk-SK"/>
              <a:t>Object immutability (freeze, seal, ...)</a:t>
            </a:r>
          </a:p>
          <a:p>
            <a:r>
              <a:rPr lang="sk-SK"/>
              <a:t>Object properties definePropery(),getOwnPropertyDescriptor (), keys() </a:t>
            </a:r>
          </a:p>
          <a:p>
            <a:r>
              <a:rPr lang="sk-SK"/>
              <a:t>Object.create</a:t>
            </a:r>
          </a:p>
          <a:p>
            <a:r>
              <a:rPr lang="sk-SK"/>
              <a:t>getters, setters</a:t>
            </a:r>
          </a:p>
          <a:p>
            <a:r>
              <a:rPr lang="sk-SK"/>
              <a:t>JSON API</a:t>
            </a:r>
          </a:p>
          <a:p>
            <a:r>
              <a:rPr lang="sk-SK"/>
              <a:t>strict mode</a:t>
            </a:r>
          </a:p>
          <a:p>
            <a:r>
              <a:rPr lang="sk-SK"/>
              <a:t>...</a:t>
            </a:r>
          </a:p>
          <a:p>
            <a:endParaRPr lang="sk-SK"/>
          </a:p>
          <a:p>
            <a:endParaRPr lang="sk-SK"/>
          </a:p>
          <a:p>
            <a:endParaRPr lang="sk-SK"/>
          </a:p>
          <a:p>
            <a:endParaRPr lang="sk-SK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5422E08-2B85-B44F-814C-EDA3C8C637F5}"/>
              </a:ext>
            </a:extLst>
          </p:cNvPr>
          <p:cNvSpPr/>
          <p:nvPr/>
        </p:nvSpPr>
        <p:spPr>
          <a:xfrm>
            <a:off x="564909" y="2226469"/>
            <a:ext cx="3263504" cy="3263504"/>
          </a:xfrm>
          <a:custGeom>
            <a:avLst/>
            <a:gdLst>
              <a:gd name="connsiteX0" fmla="*/ 0 w 3263504"/>
              <a:gd name="connsiteY0" fmla="*/ 1631752 h 3263504"/>
              <a:gd name="connsiteX1" fmla="*/ 1631752 w 3263504"/>
              <a:gd name="connsiteY1" fmla="*/ 0 h 3263504"/>
              <a:gd name="connsiteX2" fmla="*/ 3263504 w 3263504"/>
              <a:gd name="connsiteY2" fmla="*/ 1631752 h 3263504"/>
              <a:gd name="connsiteX3" fmla="*/ 1631752 w 3263504"/>
              <a:gd name="connsiteY3" fmla="*/ 3263504 h 3263504"/>
              <a:gd name="connsiteX4" fmla="*/ 0 w 3263504"/>
              <a:gd name="connsiteY4" fmla="*/ 1631752 h 326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3504" h="3263504">
                <a:moveTo>
                  <a:pt x="0" y="1631752"/>
                </a:moveTo>
                <a:cubicBezTo>
                  <a:pt x="0" y="730560"/>
                  <a:pt x="730560" y="0"/>
                  <a:pt x="1631752" y="0"/>
                </a:cubicBezTo>
                <a:cubicBezTo>
                  <a:pt x="2532944" y="0"/>
                  <a:pt x="3263504" y="730560"/>
                  <a:pt x="3263504" y="1631752"/>
                </a:cubicBezTo>
                <a:cubicBezTo>
                  <a:pt x="3263504" y="2532944"/>
                  <a:pt x="2532944" y="3263504"/>
                  <a:pt x="1631752" y="3263504"/>
                </a:cubicBezTo>
                <a:cubicBezTo>
                  <a:pt x="730560" y="3263504"/>
                  <a:pt x="0" y="2532944"/>
                  <a:pt x="0" y="163175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6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8077" tIns="241407" rIns="1098077" bIns="2852211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2018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FC17BBA-ED3A-5040-892A-DEA1C5C47B65}"/>
              </a:ext>
            </a:extLst>
          </p:cNvPr>
          <p:cNvSpPr/>
          <p:nvPr/>
        </p:nvSpPr>
        <p:spPr>
          <a:xfrm>
            <a:off x="809672" y="2715994"/>
            <a:ext cx="2773978" cy="2773978"/>
          </a:xfrm>
          <a:custGeom>
            <a:avLst/>
            <a:gdLst>
              <a:gd name="connsiteX0" fmla="*/ 0 w 2773978"/>
              <a:gd name="connsiteY0" fmla="*/ 1386989 h 2773978"/>
              <a:gd name="connsiteX1" fmla="*/ 1386989 w 2773978"/>
              <a:gd name="connsiteY1" fmla="*/ 0 h 2773978"/>
              <a:gd name="connsiteX2" fmla="*/ 2773978 w 2773978"/>
              <a:gd name="connsiteY2" fmla="*/ 1386989 h 2773978"/>
              <a:gd name="connsiteX3" fmla="*/ 1386989 w 2773978"/>
              <a:gd name="connsiteY3" fmla="*/ 2773978 h 2773978"/>
              <a:gd name="connsiteX4" fmla="*/ 0 w 2773978"/>
              <a:gd name="connsiteY4" fmla="*/ 1386989 h 277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3978" h="2773978">
                <a:moveTo>
                  <a:pt x="0" y="1386989"/>
                </a:moveTo>
                <a:cubicBezTo>
                  <a:pt x="0" y="620976"/>
                  <a:pt x="620976" y="0"/>
                  <a:pt x="1386989" y="0"/>
                </a:cubicBezTo>
                <a:cubicBezTo>
                  <a:pt x="2153002" y="0"/>
                  <a:pt x="2773978" y="620976"/>
                  <a:pt x="2773978" y="1386989"/>
                </a:cubicBezTo>
                <a:cubicBezTo>
                  <a:pt x="2773978" y="2153002"/>
                  <a:pt x="2153002" y="2773978"/>
                  <a:pt x="1386989" y="2773978"/>
                </a:cubicBezTo>
                <a:cubicBezTo>
                  <a:pt x="620976" y="2773978"/>
                  <a:pt x="0" y="2153002"/>
                  <a:pt x="0" y="1386989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76338"/>
              <a:satOff val="3402"/>
              <a:lumOff val="4756"/>
              <a:alphaOff val="0"/>
            </a:schemeClr>
          </a:fillRef>
          <a:effectRef idx="0">
            <a:schemeClr val="accent6">
              <a:shade val="80000"/>
              <a:hueOff val="-76338"/>
              <a:satOff val="3402"/>
              <a:lumOff val="47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7082" tIns="237736" rIns="867082" bIns="237369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2017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E3C3E90-035A-F64E-8FA4-A7037C3038E9}"/>
              </a:ext>
            </a:extLst>
          </p:cNvPr>
          <p:cNvSpPr/>
          <p:nvPr/>
        </p:nvSpPr>
        <p:spPr>
          <a:xfrm>
            <a:off x="1054435" y="3205520"/>
            <a:ext cx="2284452" cy="2284452"/>
          </a:xfrm>
          <a:custGeom>
            <a:avLst/>
            <a:gdLst>
              <a:gd name="connsiteX0" fmla="*/ 0 w 2284452"/>
              <a:gd name="connsiteY0" fmla="*/ 1142226 h 2284452"/>
              <a:gd name="connsiteX1" fmla="*/ 1142226 w 2284452"/>
              <a:gd name="connsiteY1" fmla="*/ 0 h 2284452"/>
              <a:gd name="connsiteX2" fmla="*/ 2284452 w 2284452"/>
              <a:gd name="connsiteY2" fmla="*/ 1142226 h 2284452"/>
              <a:gd name="connsiteX3" fmla="*/ 1142226 w 2284452"/>
              <a:gd name="connsiteY3" fmla="*/ 2284452 h 2284452"/>
              <a:gd name="connsiteX4" fmla="*/ 0 w 2284452"/>
              <a:gd name="connsiteY4" fmla="*/ 1142226 h 228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452" h="2284452">
                <a:moveTo>
                  <a:pt x="0" y="1142226"/>
                </a:moveTo>
                <a:cubicBezTo>
                  <a:pt x="0" y="511392"/>
                  <a:pt x="511392" y="0"/>
                  <a:pt x="1142226" y="0"/>
                </a:cubicBezTo>
                <a:cubicBezTo>
                  <a:pt x="1773060" y="0"/>
                  <a:pt x="2284452" y="511392"/>
                  <a:pt x="2284452" y="1142226"/>
                </a:cubicBezTo>
                <a:cubicBezTo>
                  <a:pt x="2284452" y="1773060"/>
                  <a:pt x="1773060" y="2284452"/>
                  <a:pt x="1142226" y="2284452"/>
                </a:cubicBezTo>
                <a:cubicBezTo>
                  <a:pt x="511392" y="2284452"/>
                  <a:pt x="0" y="1773060"/>
                  <a:pt x="0" y="114222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152677"/>
              <a:satOff val="6804"/>
              <a:lumOff val="9512"/>
              <a:alphaOff val="0"/>
            </a:schemeClr>
          </a:fillRef>
          <a:effectRef idx="0">
            <a:schemeClr val="accent6">
              <a:shade val="80000"/>
              <a:hueOff val="-152677"/>
              <a:satOff val="6804"/>
              <a:lumOff val="951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356" tIns="235859" rIns="629356" bIns="1889803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2016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59B0361-0EC7-664B-883F-75674A394765}"/>
              </a:ext>
            </a:extLst>
          </p:cNvPr>
          <p:cNvSpPr/>
          <p:nvPr/>
        </p:nvSpPr>
        <p:spPr>
          <a:xfrm>
            <a:off x="1299198" y="3695045"/>
            <a:ext cx="1794927" cy="1794927"/>
          </a:xfrm>
          <a:custGeom>
            <a:avLst/>
            <a:gdLst>
              <a:gd name="connsiteX0" fmla="*/ 0 w 1794927"/>
              <a:gd name="connsiteY0" fmla="*/ 897464 h 1794927"/>
              <a:gd name="connsiteX1" fmla="*/ 897464 w 1794927"/>
              <a:gd name="connsiteY1" fmla="*/ 0 h 1794927"/>
              <a:gd name="connsiteX2" fmla="*/ 1794928 w 1794927"/>
              <a:gd name="connsiteY2" fmla="*/ 897464 h 1794927"/>
              <a:gd name="connsiteX3" fmla="*/ 897464 w 1794927"/>
              <a:gd name="connsiteY3" fmla="*/ 1794928 h 1794927"/>
              <a:gd name="connsiteX4" fmla="*/ 0 w 1794927"/>
              <a:gd name="connsiteY4" fmla="*/ 897464 h 179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4927" h="1794927">
                <a:moveTo>
                  <a:pt x="0" y="897464"/>
                </a:moveTo>
                <a:cubicBezTo>
                  <a:pt x="0" y="401808"/>
                  <a:pt x="401808" y="0"/>
                  <a:pt x="897464" y="0"/>
                </a:cubicBezTo>
                <a:cubicBezTo>
                  <a:pt x="1393120" y="0"/>
                  <a:pt x="1794928" y="401808"/>
                  <a:pt x="1794928" y="897464"/>
                </a:cubicBezTo>
                <a:cubicBezTo>
                  <a:pt x="1794928" y="1393120"/>
                  <a:pt x="1393120" y="1794928"/>
                  <a:pt x="897464" y="1794928"/>
                </a:cubicBezTo>
                <a:cubicBezTo>
                  <a:pt x="401808" y="1794928"/>
                  <a:pt x="0" y="1393120"/>
                  <a:pt x="0" y="89746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229015"/>
              <a:satOff val="10205"/>
              <a:lumOff val="14267"/>
              <a:alphaOff val="0"/>
            </a:schemeClr>
          </a:fillRef>
          <a:effectRef idx="0">
            <a:schemeClr val="accent6">
              <a:shade val="80000"/>
              <a:hueOff val="-229015"/>
              <a:satOff val="10205"/>
              <a:lumOff val="142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1065" tIns="239776" rIns="491066" bIns="138852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2015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D6D971F-D770-2846-ACD5-A98DA0C2697E}"/>
              </a:ext>
            </a:extLst>
          </p:cNvPr>
          <p:cNvSpPr/>
          <p:nvPr/>
        </p:nvSpPr>
        <p:spPr>
          <a:xfrm>
            <a:off x="1543961" y="4184571"/>
            <a:ext cx="1305401" cy="1305401"/>
          </a:xfrm>
          <a:custGeom>
            <a:avLst/>
            <a:gdLst>
              <a:gd name="connsiteX0" fmla="*/ 0 w 1305401"/>
              <a:gd name="connsiteY0" fmla="*/ 652701 h 1305401"/>
              <a:gd name="connsiteX1" fmla="*/ 652701 w 1305401"/>
              <a:gd name="connsiteY1" fmla="*/ 0 h 1305401"/>
              <a:gd name="connsiteX2" fmla="*/ 1305402 w 1305401"/>
              <a:gd name="connsiteY2" fmla="*/ 652701 h 1305401"/>
              <a:gd name="connsiteX3" fmla="*/ 652701 w 1305401"/>
              <a:gd name="connsiteY3" fmla="*/ 1305402 h 1305401"/>
              <a:gd name="connsiteX4" fmla="*/ 0 w 1305401"/>
              <a:gd name="connsiteY4" fmla="*/ 652701 h 13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5401" h="1305401">
                <a:moveTo>
                  <a:pt x="0" y="652701"/>
                </a:moveTo>
                <a:cubicBezTo>
                  <a:pt x="0" y="292224"/>
                  <a:pt x="292224" y="0"/>
                  <a:pt x="652701" y="0"/>
                </a:cubicBezTo>
                <a:cubicBezTo>
                  <a:pt x="1013178" y="0"/>
                  <a:pt x="1305402" y="292224"/>
                  <a:pt x="1305402" y="652701"/>
                </a:cubicBezTo>
                <a:cubicBezTo>
                  <a:pt x="1305402" y="1013178"/>
                  <a:pt x="1013178" y="1305402"/>
                  <a:pt x="652701" y="1305402"/>
                </a:cubicBezTo>
                <a:cubicBezTo>
                  <a:pt x="292224" y="1305402"/>
                  <a:pt x="0" y="1013178"/>
                  <a:pt x="0" y="652701"/>
                </a:cubicBez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05354"/>
              <a:satOff val="13607"/>
              <a:lumOff val="19023"/>
              <a:alphaOff val="0"/>
            </a:schemeClr>
          </a:fillRef>
          <a:effectRef idx="0">
            <a:schemeClr val="accent6">
              <a:shade val="80000"/>
              <a:hueOff val="-305354"/>
              <a:satOff val="13607"/>
              <a:lumOff val="1902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6677" tIns="241407" rIns="306677" bIns="894108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5.1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5D25CE1-37C4-9340-AA88-C0A1D9020BDD}"/>
              </a:ext>
            </a:extLst>
          </p:cNvPr>
          <p:cNvSpPr/>
          <p:nvPr/>
        </p:nvSpPr>
        <p:spPr>
          <a:xfrm>
            <a:off x="1788724" y="4674097"/>
            <a:ext cx="815876" cy="815876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3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329499D-8098-2C4B-A573-F2987A0A8FE7}"/>
              </a:ext>
            </a:extLst>
          </p:cNvPr>
          <p:cNvSpPr/>
          <p:nvPr/>
        </p:nvSpPr>
        <p:spPr>
          <a:xfrm>
            <a:off x="2056431" y="5209513"/>
            <a:ext cx="280460" cy="280460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100" b="1" kern="120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154ED0-296E-BA48-9E1D-6367F8571A95}"/>
              </a:ext>
            </a:extLst>
          </p:cNvPr>
          <p:cNvSpPr txBox="1"/>
          <p:nvPr/>
        </p:nvSpPr>
        <p:spPr>
          <a:xfrm>
            <a:off x="412509" y="1522167"/>
            <a:ext cx="381944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200"/>
              <a:t>ES 5. 5.1 (</a:t>
            </a:r>
            <a:r>
              <a:rPr lang="sk-SK" sz="3200" i="1"/>
              <a:t>2009, 2011</a:t>
            </a:r>
            <a:r>
              <a:rPr lang="sk-SK" sz="3200"/>
              <a:t>)</a:t>
            </a:r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96318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E4063-9FC6-6C4E-9839-82BAAA120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 err="1"/>
              <a:t>Source</a:t>
            </a:r>
            <a:r>
              <a:rPr lang="sk-SK"/>
              <a:t> </a:t>
            </a:r>
            <a:r>
              <a:rPr lang="sk-SK" err="1"/>
              <a:t>Code</a:t>
            </a:r>
            <a:r>
              <a:rPr lang="sk-SK"/>
              <a:t>, </a:t>
            </a:r>
            <a:r>
              <a:rPr lang="sk-SK" err="1"/>
              <a:t>Scripts</a:t>
            </a:r>
            <a:r>
              <a:rPr lang="sk-SK"/>
              <a:t> (and </a:t>
            </a:r>
            <a:r>
              <a:rPr lang="sk-SK" err="1"/>
              <a:t>Modules</a:t>
            </a:r>
            <a:r>
              <a:rPr lang="sk-SK"/>
              <a:t>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587B29-80AF-DE42-8672-D3E41B17E9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k-SK">
                <a:hlinkClick r:id="rId2"/>
              </a:rPr>
              <a:t>http://www.ecma-international.org/ecma-262/10.0/index.html#sec-ecmascript-language-source-code</a:t>
            </a:r>
            <a:endParaRPr lang="sk-SK"/>
          </a:p>
          <a:p>
            <a:r>
              <a:rPr lang="sk-SK" err="1"/>
              <a:t>ECMAScript</a:t>
            </a:r>
            <a:r>
              <a:rPr lang="sk-SK"/>
              <a:t> </a:t>
            </a:r>
            <a:r>
              <a:rPr lang="sk-SK" err="1"/>
              <a:t>code</a:t>
            </a:r>
            <a:r>
              <a:rPr lang="sk-SK"/>
              <a:t> </a:t>
            </a:r>
            <a:r>
              <a:rPr lang="sk-SK" err="1"/>
              <a:t>is</a:t>
            </a:r>
            <a:r>
              <a:rPr lang="sk-SK"/>
              <a:t> </a:t>
            </a:r>
            <a:r>
              <a:rPr lang="sk-SK" err="1"/>
              <a:t>expressed</a:t>
            </a:r>
            <a:r>
              <a:rPr lang="sk-SK"/>
              <a:t> </a:t>
            </a:r>
            <a:r>
              <a:rPr lang="sk-SK" err="1"/>
              <a:t>using</a:t>
            </a:r>
            <a:r>
              <a:rPr lang="sk-SK"/>
              <a:t> </a:t>
            </a:r>
            <a:r>
              <a:rPr lang="sk-SK" err="1"/>
              <a:t>Unicode</a:t>
            </a:r>
            <a:r>
              <a:rPr lang="sk-SK"/>
              <a:t>. </a:t>
            </a:r>
            <a:r>
              <a:rPr lang="sk-SK" err="1"/>
              <a:t>ECMAScript</a:t>
            </a:r>
            <a:r>
              <a:rPr lang="sk-SK"/>
              <a:t> </a:t>
            </a:r>
            <a:r>
              <a:rPr lang="sk-SK" err="1"/>
              <a:t>source</a:t>
            </a:r>
            <a:r>
              <a:rPr lang="sk-SK"/>
              <a:t> text </a:t>
            </a:r>
            <a:r>
              <a:rPr lang="sk-SK" err="1"/>
              <a:t>is</a:t>
            </a:r>
            <a:r>
              <a:rPr lang="sk-SK"/>
              <a:t> a </a:t>
            </a:r>
            <a:r>
              <a:rPr lang="sk-SK" err="1"/>
              <a:t>sequence</a:t>
            </a:r>
            <a:r>
              <a:rPr lang="sk-SK"/>
              <a:t> of </a:t>
            </a:r>
            <a:r>
              <a:rPr lang="sk-SK" err="1"/>
              <a:t>code</a:t>
            </a:r>
            <a:r>
              <a:rPr lang="sk-SK"/>
              <a:t> </a:t>
            </a:r>
            <a:r>
              <a:rPr lang="sk-SK" err="1"/>
              <a:t>points</a:t>
            </a:r>
            <a:r>
              <a:rPr lang="sk-SK"/>
              <a:t>. </a:t>
            </a:r>
          </a:p>
          <a:p>
            <a:r>
              <a:rPr lang="sk-SK"/>
              <a:t>.... </a:t>
            </a:r>
          </a:p>
          <a:p>
            <a:r>
              <a:rPr lang="sk-SK" err="1"/>
              <a:t>The</a:t>
            </a:r>
            <a:r>
              <a:rPr lang="sk-SK"/>
              <a:t> </a:t>
            </a:r>
            <a:r>
              <a:rPr lang="sk-SK" err="1"/>
              <a:t>actual</a:t>
            </a:r>
            <a:r>
              <a:rPr lang="sk-SK"/>
              <a:t> </a:t>
            </a:r>
            <a:r>
              <a:rPr lang="sk-SK" err="1"/>
              <a:t>encodings</a:t>
            </a:r>
            <a:r>
              <a:rPr lang="sk-SK"/>
              <a:t> </a:t>
            </a:r>
            <a:r>
              <a:rPr lang="sk-SK" err="1"/>
              <a:t>used</a:t>
            </a:r>
            <a:r>
              <a:rPr lang="sk-SK"/>
              <a:t> to </a:t>
            </a:r>
            <a:r>
              <a:rPr lang="sk-SK" err="1"/>
              <a:t>store</a:t>
            </a:r>
            <a:r>
              <a:rPr lang="sk-SK"/>
              <a:t> and </a:t>
            </a:r>
            <a:r>
              <a:rPr lang="sk-SK" err="1"/>
              <a:t>interchange</a:t>
            </a:r>
            <a:r>
              <a:rPr lang="sk-SK"/>
              <a:t> </a:t>
            </a:r>
            <a:r>
              <a:rPr lang="sk-SK" err="1"/>
              <a:t>ECMAScript</a:t>
            </a:r>
            <a:r>
              <a:rPr lang="sk-SK"/>
              <a:t> </a:t>
            </a:r>
            <a:r>
              <a:rPr lang="sk-SK" err="1"/>
              <a:t>source</a:t>
            </a:r>
            <a:r>
              <a:rPr lang="sk-SK"/>
              <a:t> text </a:t>
            </a:r>
            <a:r>
              <a:rPr lang="sk-SK" err="1"/>
              <a:t>is</a:t>
            </a:r>
            <a:r>
              <a:rPr lang="sk-SK"/>
              <a:t> </a:t>
            </a:r>
            <a:r>
              <a:rPr lang="sk-SK" err="1"/>
              <a:t>not</a:t>
            </a:r>
            <a:r>
              <a:rPr lang="sk-SK"/>
              <a:t> </a:t>
            </a:r>
            <a:r>
              <a:rPr lang="sk-SK" err="1"/>
              <a:t>relevant</a:t>
            </a:r>
            <a:r>
              <a:rPr lang="sk-SK"/>
              <a:t> to </a:t>
            </a:r>
            <a:r>
              <a:rPr lang="sk-SK" err="1"/>
              <a:t>this</a:t>
            </a:r>
            <a:r>
              <a:rPr lang="sk-SK"/>
              <a:t> </a:t>
            </a:r>
            <a:r>
              <a:rPr lang="sk-SK" err="1"/>
              <a:t>specification</a:t>
            </a:r>
            <a:r>
              <a:rPr lang="sk-SK"/>
              <a:t>. </a:t>
            </a:r>
          </a:p>
          <a:p>
            <a:r>
              <a:rPr lang="sk-SK"/>
              <a:t>....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FA0A75-0D51-6D48-86E9-66A582E5979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k-SK"/>
              <a:t>JS </a:t>
            </a:r>
            <a:r>
              <a:rPr lang="sk-SK" err="1"/>
              <a:t>zdroják</a:t>
            </a:r>
            <a:r>
              <a:rPr lang="sk-SK"/>
              <a:t> je spravidla </a:t>
            </a:r>
            <a:r>
              <a:rPr lang="sk-SK" err="1"/>
              <a:t>texový</a:t>
            </a:r>
            <a:r>
              <a:rPr lang="sk-SK"/>
              <a:t> súbor (alebo serverom generovaný stream)</a:t>
            </a:r>
          </a:p>
          <a:p>
            <a:r>
              <a:rPr lang="sk-SK" err="1"/>
              <a:t>Zdroják</a:t>
            </a:r>
            <a:r>
              <a:rPr lang="sk-SK"/>
              <a:t> by mal byť </a:t>
            </a:r>
            <a:r>
              <a:rPr lang="sk-SK" err="1"/>
              <a:t>enkódnutý</a:t>
            </a:r>
            <a:r>
              <a:rPr lang="sk-SK"/>
              <a:t> v UTF-8 (</a:t>
            </a:r>
            <a:r>
              <a:rPr lang="sk-SK" err="1"/>
              <a:t>node.js</a:t>
            </a:r>
            <a:r>
              <a:rPr lang="sk-SK"/>
              <a:t> to vyžaduje pre </a:t>
            </a:r>
            <a:r>
              <a:rPr lang="sk-SK" err="1"/>
              <a:t>browsre</a:t>
            </a:r>
            <a:r>
              <a:rPr lang="sk-SK"/>
              <a:t> je to </a:t>
            </a:r>
            <a:r>
              <a:rPr lang="sk-SK" err="1"/>
              <a:t>common</a:t>
            </a:r>
            <a:r>
              <a:rPr lang="sk-SK"/>
              <a:t> </a:t>
            </a:r>
            <a:r>
              <a:rPr lang="sk-SK" err="1"/>
              <a:t>practice</a:t>
            </a:r>
            <a:r>
              <a:rPr lang="sk-SK"/>
              <a:t>), žiadne windows-1250 </a:t>
            </a:r>
            <a:r>
              <a:rPr lang="sk-SK" err="1"/>
              <a:t>please</a:t>
            </a:r>
            <a:r>
              <a:rPr lang="sk-SK"/>
              <a:t>.</a:t>
            </a:r>
          </a:p>
          <a:p>
            <a:endParaRPr lang="sk-SK"/>
          </a:p>
          <a:p>
            <a:pPr marL="0" indent="0">
              <a:buNone/>
            </a:pPr>
            <a:r>
              <a:rPr lang="sk-SK" err="1"/>
              <a:t>Browser</a:t>
            </a:r>
            <a:r>
              <a:rPr lang="sk-SK"/>
              <a:t>:</a:t>
            </a:r>
          </a:p>
          <a:p>
            <a:r>
              <a:rPr lang="sk-SK"/>
              <a:t>Html stránka z &lt;</a:t>
            </a:r>
            <a:r>
              <a:rPr lang="sk-SK" err="1"/>
              <a:t>script</a:t>
            </a:r>
            <a:r>
              <a:rPr lang="sk-SK"/>
              <a:t>=</a:t>
            </a:r>
            <a:r>
              <a:rPr lang="sk-SK" err="1"/>
              <a:t>test.js</a:t>
            </a:r>
            <a:r>
              <a:rPr lang="sk-SK"/>
              <a:t>&gt;</a:t>
            </a:r>
          </a:p>
          <a:p>
            <a:r>
              <a:rPr lang="sk-SK" err="1"/>
              <a:t>Content</a:t>
            </a:r>
            <a:r>
              <a:rPr lang="sk-SK"/>
              <a:t> </a:t>
            </a:r>
            <a:r>
              <a:rPr lang="sk-SK" err="1"/>
              <a:t>Encoding</a:t>
            </a:r>
            <a:r>
              <a:rPr lang="sk-SK"/>
              <a:t> </a:t>
            </a:r>
            <a:r>
              <a:rPr lang="sk-SK" err="1"/>
              <a:t>header</a:t>
            </a:r>
            <a:endParaRPr lang="sk-SK"/>
          </a:p>
          <a:p>
            <a:pPr marL="0" indent="0">
              <a:buNone/>
            </a:pPr>
            <a:r>
              <a:rPr lang="sk-SK" err="1"/>
              <a:t>Node</a:t>
            </a:r>
            <a:r>
              <a:rPr lang="sk-SK"/>
              <a:t>:</a:t>
            </a:r>
          </a:p>
          <a:p>
            <a:pPr marL="0" indent="0">
              <a:buNone/>
            </a:pPr>
            <a:r>
              <a:rPr lang="sk-SK"/>
              <a:t>	</a:t>
            </a:r>
            <a:r>
              <a:rPr lang="sk-SK" err="1"/>
              <a:t>node</a:t>
            </a:r>
            <a:r>
              <a:rPr lang="sk-SK"/>
              <a:t> </a:t>
            </a:r>
            <a:r>
              <a:rPr lang="sk-SK" err="1"/>
              <a:t>tests.js</a:t>
            </a:r>
            <a:endParaRPr lang="sk-SK"/>
          </a:p>
          <a:p>
            <a:endParaRPr lang="sk-SK"/>
          </a:p>
          <a:p>
            <a:endParaRPr lang="sk-S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721161-FB22-A744-96BE-A99ADE938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600200"/>
            <a:ext cx="540879" cy="54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2312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3F29-29E3-114A-B409-8ACB09ED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/>
              <a:t>ES </a:t>
            </a:r>
            <a:r>
              <a:rPr lang="sk-SK" err="1"/>
              <a:t>Versions and Language Evolution</a:t>
            </a:r>
            <a:endParaRPr lang="sk-SK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3D0448-3C32-E84C-9B67-56E2A52FC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73176" y="1600200"/>
            <a:ext cx="4613624" cy="4525963"/>
          </a:xfrm>
        </p:spPr>
        <p:txBody>
          <a:bodyPr>
            <a:normAutofit fontScale="62500" lnSpcReduction="20000"/>
          </a:bodyPr>
          <a:lstStyle/>
          <a:p>
            <a:r>
              <a:rPr lang="sk-SK"/>
              <a:t>Promise, Generators</a:t>
            </a:r>
          </a:p>
          <a:p>
            <a:r>
              <a:rPr lang="sk-SK"/>
              <a:t>arrow functions</a:t>
            </a:r>
          </a:p>
          <a:p>
            <a:r>
              <a:rPr lang="sk-SK"/>
              <a:t>destructuring assignment, spread operator</a:t>
            </a:r>
          </a:p>
          <a:p>
            <a:r>
              <a:rPr lang="sk-SK"/>
              <a:t>rest and default parameters</a:t>
            </a:r>
          </a:p>
          <a:p>
            <a:r>
              <a:rPr lang="sk-SK"/>
              <a:t>Template Strings</a:t>
            </a:r>
          </a:p>
          <a:p>
            <a:r>
              <a:rPr lang="sk-SK"/>
              <a:t>block scope variables (let, const)</a:t>
            </a:r>
          </a:p>
          <a:p>
            <a:r>
              <a:rPr lang="sk-SK"/>
              <a:t>for..of loop and iterators on build ins</a:t>
            </a:r>
          </a:p>
          <a:p>
            <a:r>
              <a:rPr lang="sk-SK"/>
              <a:t>Object.* - setPrototypeOf, assign, is() SameValue equality, </a:t>
            </a:r>
          </a:p>
          <a:p>
            <a:r>
              <a:rPr lang="sk-SK"/>
              <a:t>Symbols</a:t>
            </a:r>
          </a:p>
          <a:p>
            <a:r>
              <a:rPr lang="sk-SK"/>
              <a:t>Classes</a:t>
            </a:r>
          </a:p>
          <a:p>
            <a:r>
              <a:rPr lang="sk-SK"/>
              <a:t>Number.* non coercing functions</a:t>
            </a:r>
          </a:p>
          <a:p>
            <a:r>
              <a:rPr lang="sk-SK"/>
              <a:t>String codePoints</a:t>
            </a:r>
          </a:p>
          <a:p>
            <a:r>
              <a:rPr lang="sk-SK"/>
              <a:t>Map, Set</a:t>
            </a:r>
          </a:p>
          <a:p>
            <a:r>
              <a:rPr lang="sk-SK"/>
              <a:t>Proxy, Reflect</a:t>
            </a:r>
          </a:p>
          <a:p>
            <a:endParaRPr lang="sk-SK"/>
          </a:p>
          <a:p>
            <a:endParaRPr lang="sk-SK"/>
          </a:p>
          <a:p>
            <a:endParaRPr lang="sk-SK"/>
          </a:p>
          <a:p>
            <a:endParaRPr lang="sk-SK"/>
          </a:p>
          <a:p>
            <a:endParaRPr lang="sk-SK"/>
          </a:p>
          <a:p>
            <a:endParaRPr lang="sk-SK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5422E08-2B85-B44F-814C-EDA3C8C637F5}"/>
              </a:ext>
            </a:extLst>
          </p:cNvPr>
          <p:cNvSpPr/>
          <p:nvPr/>
        </p:nvSpPr>
        <p:spPr>
          <a:xfrm>
            <a:off x="564909" y="2226469"/>
            <a:ext cx="3263504" cy="3263504"/>
          </a:xfrm>
          <a:custGeom>
            <a:avLst/>
            <a:gdLst>
              <a:gd name="connsiteX0" fmla="*/ 0 w 3263504"/>
              <a:gd name="connsiteY0" fmla="*/ 1631752 h 3263504"/>
              <a:gd name="connsiteX1" fmla="*/ 1631752 w 3263504"/>
              <a:gd name="connsiteY1" fmla="*/ 0 h 3263504"/>
              <a:gd name="connsiteX2" fmla="*/ 3263504 w 3263504"/>
              <a:gd name="connsiteY2" fmla="*/ 1631752 h 3263504"/>
              <a:gd name="connsiteX3" fmla="*/ 1631752 w 3263504"/>
              <a:gd name="connsiteY3" fmla="*/ 3263504 h 3263504"/>
              <a:gd name="connsiteX4" fmla="*/ 0 w 3263504"/>
              <a:gd name="connsiteY4" fmla="*/ 1631752 h 326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3504" h="3263504">
                <a:moveTo>
                  <a:pt x="0" y="1631752"/>
                </a:moveTo>
                <a:cubicBezTo>
                  <a:pt x="0" y="730560"/>
                  <a:pt x="730560" y="0"/>
                  <a:pt x="1631752" y="0"/>
                </a:cubicBezTo>
                <a:cubicBezTo>
                  <a:pt x="2532944" y="0"/>
                  <a:pt x="3263504" y="730560"/>
                  <a:pt x="3263504" y="1631752"/>
                </a:cubicBezTo>
                <a:cubicBezTo>
                  <a:pt x="3263504" y="2532944"/>
                  <a:pt x="2532944" y="3263504"/>
                  <a:pt x="1631752" y="3263504"/>
                </a:cubicBezTo>
                <a:cubicBezTo>
                  <a:pt x="730560" y="3263504"/>
                  <a:pt x="0" y="2532944"/>
                  <a:pt x="0" y="163175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6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8077" tIns="241407" rIns="1098077" bIns="2852211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2018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FC17BBA-ED3A-5040-892A-DEA1C5C47B65}"/>
              </a:ext>
            </a:extLst>
          </p:cNvPr>
          <p:cNvSpPr/>
          <p:nvPr/>
        </p:nvSpPr>
        <p:spPr>
          <a:xfrm>
            <a:off x="809672" y="2715994"/>
            <a:ext cx="2773978" cy="2773978"/>
          </a:xfrm>
          <a:custGeom>
            <a:avLst/>
            <a:gdLst>
              <a:gd name="connsiteX0" fmla="*/ 0 w 2773978"/>
              <a:gd name="connsiteY0" fmla="*/ 1386989 h 2773978"/>
              <a:gd name="connsiteX1" fmla="*/ 1386989 w 2773978"/>
              <a:gd name="connsiteY1" fmla="*/ 0 h 2773978"/>
              <a:gd name="connsiteX2" fmla="*/ 2773978 w 2773978"/>
              <a:gd name="connsiteY2" fmla="*/ 1386989 h 2773978"/>
              <a:gd name="connsiteX3" fmla="*/ 1386989 w 2773978"/>
              <a:gd name="connsiteY3" fmla="*/ 2773978 h 2773978"/>
              <a:gd name="connsiteX4" fmla="*/ 0 w 2773978"/>
              <a:gd name="connsiteY4" fmla="*/ 1386989 h 277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3978" h="2773978">
                <a:moveTo>
                  <a:pt x="0" y="1386989"/>
                </a:moveTo>
                <a:cubicBezTo>
                  <a:pt x="0" y="620976"/>
                  <a:pt x="620976" y="0"/>
                  <a:pt x="1386989" y="0"/>
                </a:cubicBezTo>
                <a:cubicBezTo>
                  <a:pt x="2153002" y="0"/>
                  <a:pt x="2773978" y="620976"/>
                  <a:pt x="2773978" y="1386989"/>
                </a:cubicBezTo>
                <a:cubicBezTo>
                  <a:pt x="2773978" y="2153002"/>
                  <a:pt x="2153002" y="2773978"/>
                  <a:pt x="1386989" y="2773978"/>
                </a:cubicBezTo>
                <a:cubicBezTo>
                  <a:pt x="620976" y="2773978"/>
                  <a:pt x="0" y="2153002"/>
                  <a:pt x="0" y="1386989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76338"/>
              <a:satOff val="3402"/>
              <a:lumOff val="4756"/>
              <a:alphaOff val="0"/>
            </a:schemeClr>
          </a:fillRef>
          <a:effectRef idx="0">
            <a:schemeClr val="accent6">
              <a:shade val="80000"/>
              <a:hueOff val="-76338"/>
              <a:satOff val="3402"/>
              <a:lumOff val="47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7082" tIns="237736" rIns="867082" bIns="237369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2017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E3C3E90-035A-F64E-8FA4-A7037C3038E9}"/>
              </a:ext>
            </a:extLst>
          </p:cNvPr>
          <p:cNvSpPr/>
          <p:nvPr/>
        </p:nvSpPr>
        <p:spPr>
          <a:xfrm>
            <a:off x="1054435" y="3205520"/>
            <a:ext cx="2284452" cy="2284452"/>
          </a:xfrm>
          <a:custGeom>
            <a:avLst/>
            <a:gdLst>
              <a:gd name="connsiteX0" fmla="*/ 0 w 2284452"/>
              <a:gd name="connsiteY0" fmla="*/ 1142226 h 2284452"/>
              <a:gd name="connsiteX1" fmla="*/ 1142226 w 2284452"/>
              <a:gd name="connsiteY1" fmla="*/ 0 h 2284452"/>
              <a:gd name="connsiteX2" fmla="*/ 2284452 w 2284452"/>
              <a:gd name="connsiteY2" fmla="*/ 1142226 h 2284452"/>
              <a:gd name="connsiteX3" fmla="*/ 1142226 w 2284452"/>
              <a:gd name="connsiteY3" fmla="*/ 2284452 h 2284452"/>
              <a:gd name="connsiteX4" fmla="*/ 0 w 2284452"/>
              <a:gd name="connsiteY4" fmla="*/ 1142226 h 228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452" h="2284452">
                <a:moveTo>
                  <a:pt x="0" y="1142226"/>
                </a:moveTo>
                <a:cubicBezTo>
                  <a:pt x="0" y="511392"/>
                  <a:pt x="511392" y="0"/>
                  <a:pt x="1142226" y="0"/>
                </a:cubicBezTo>
                <a:cubicBezTo>
                  <a:pt x="1773060" y="0"/>
                  <a:pt x="2284452" y="511392"/>
                  <a:pt x="2284452" y="1142226"/>
                </a:cubicBezTo>
                <a:cubicBezTo>
                  <a:pt x="2284452" y="1773060"/>
                  <a:pt x="1773060" y="2284452"/>
                  <a:pt x="1142226" y="2284452"/>
                </a:cubicBezTo>
                <a:cubicBezTo>
                  <a:pt x="511392" y="2284452"/>
                  <a:pt x="0" y="1773060"/>
                  <a:pt x="0" y="114222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152677"/>
              <a:satOff val="6804"/>
              <a:lumOff val="9512"/>
              <a:alphaOff val="0"/>
            </a:schemeClr>
          </a:fillRef>
          <a:effectRef idx="0">
            <a:schemeClr val="accent6">
              <a:shade val="80000"/>
              <a:hueOff val="-152677"/>
              <a:satOff val="6804"/>
              <a:lumOff val="951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356" tIns="235859" rIns="629356" bIns="1889803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2016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59B0361-0EC7-664B-883F-75674A394765}"/>
              </a:ext>
            </a:extLst>
          </p:cNvPr>
          <p:cNvSpPr/>
          <p:nvPr/>
        </p:nvSpPr>
        <p:spPr>
          <a:xfrm>
            <a:off x="1299198" y="3695045"/>
            <a:ext cx="1794927" cy="1794927"/>
          </a:xfrm>
          <a:custGeom>
            <a:avLst/>
            <a:gdLst>
              <a:gd name="connsiteX0" fmla="*/ 0 w 1794927"/>
              <a:gd name="connsiteY0" fmla="*/ 897464 h 1794927"/>
              <a:gd name="connsiteX1" fmla="*/ 897464 w 1794927"/>
              <a:gd name="connsiteY1" fmla="*/ 0 h 1794927"/>
              <a:gd name="connsiteX2" fmla="*/ 1794928 w 1794927"/>
              <a:gd name="connsiteY2" fmla="*/ 897464 h 1794927"/>
              <a:gd name="connsiteX3" fmla="*/ 897464 w 1794927"/>
              <a:gd name="connsiteY3" fmla="*/ 1794928 h 1794927"/>
              <a:gd name="connsiteX4" fmla="*/ 0 w 1794927"/>
              <a:gd name="connsiteY4" fmla="*/ 897464 h 179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4927" h="1794927">
                <a:moveTo>
                  <a:pt x="0" y="897464"/>
                </a:moveTo>
                <a:cubicBezTo>
                  <a:pt x="0" y="401808"/>
                  <a:pt x="401808" y="0"/>
                  <a:pt x="897464" y="0"/>
                </a:cubicBezTo>
                <a:cubicBezTo>
                  <a:pt x="1393120" y="0"/>
                  <a:pt x="1794928" y="401808"/>
                  <a:pt x="1794928" y="897464"/>
                </a:cubicBezTo>
                <a:cubicBezTo>
                  <a:pt x="1794928" y="1393120"/>
                  <a:pt x="1393120" y="1794928"/>
                  <a:pt x="897464" y="1794928"/>
                </a:cubicBezTo>
                <a:cubicBezTo>
                  <a:pt x="401808" y="1794928"/>
                  <a:pt x="0" y="1393120"/>
                  <a:pt x="0" y="897464"/>
                </a:cubicBez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229015"/>
              <a:satOff val="10205"/>
              <a:lumOff val="14267"/>
              <a:alphaOff val="0"/>
            </a:schemeClr>
          </a:fillRef>
          <a:effectRef idx="0">
            <a:schemeClr val="accent6">
              <a:shade val="80000"/>
              <a:hueOff val="-229015"/>
              <a:satOff val="10205"/>
              <a:lumOff val="142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1065" tIns="239776" rIns="491066" bIns="138852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2015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D6D971F-D770-2846-ACD5-A98DA0C2697E}"/>
              </a:ext>
            </a:extLst>
          </p:cNvPr>
          <p:cNvSpPr/>
          <p:nvPr/>
        </p:nvSpPr>
        <p:spPr>
          <a:xfrm>
            <a:off x="1543961" y="4184571"/>
            <a:ext cx="1305401" cy="1305401"/>
          </a:xfrm>
          <a:custGeom>
            <a:avLst/>
            <a:gdLst>
              <a:gd name="connsiteX0" fmla="*/ 0 w 1305401"/>
              <a:gd name="connsiteY0" fmla="*/ 652701 h 1305401"/>
              <a:gd name="connsiteX1" fmla="*/ 652701 w 1305401"/>
              <a:gd name="connsiteY1" fmla="*/ 0 h 1305401"/>
              <a:gd name="connsiteX2" fmla="*/ 1305402 w 1305401"/>
              <a:gd name="connsiteY2" fmla="*/ 652701 h 1305401"/>
              <a:gd name="connsiteX3" fmla="*/ 652701 w 1305401"/>
              <a:gd name="connsiteY3" fmla="*/ 1305402 h 1305401"/>
              <a:gd name="connsiteX4" fmla="*/ 0 w 1305401"/>
              <a:gd name="connsiteY4" fmla="*/ 652701 h 13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5401" h="1305401">
                <a:moveTo>
                  <a:pt x="0" y="652701"/>
                </a:moveTo>
                <a:cubicBezTo>
                  <a:pt x="0" y="292224"/>
                  <a:pt x="292224" y="0"/>
                  <a:pt x="652701" y="0"/>
                </a:cubicBezTo>
                <a:cubicBezTo>
                  <a:pt x="1013178" y="0"/>
                  <a:pt x="1305402" y="292224"/>
                  <a:pt x="1305402" y="652701"/>
                </a:cubicBezTo>
                <a:cubicBezTo>
                  <a:pt x="1305402" y="1013178"/>
                  <a:pt x="1013178" y="1305402"/>
                  <a:pt x="652701" y="1305402"/>
                </a:cubicBezTo>
                <a:cubicBezTo>
                  <a:pt x="292224" y="1305402"/>
                  <a:pt x="0" y="1013178"/>
                  <a:pt x="0" y="652701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05354"/>
              <a:satOff val="13607"/>
              <a:lumOff val="19023"/>
              <a:alphaOff val="0"/>
            </a:schemeClr>
          </a:fillRef>
          <a:effectRef idx="0">
            <a:schemeClr val="accent6">
              <a:shade val="80000"/>
              <a:hueOff val="-305354"/>
              <a:satOff val="13607"/>
              <a:lumOff val="1902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6677" tIns="241407" rIns="306677" bIns="894108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5, 5.1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5D25CE1-37C4-9340-AA88-C0A1D9020BDD}"/>
              </a:ext>
            </a:extLst>
          </p:cNvPr>
          <p:cNvSpPr/>
          <p:nvPr/>
        </p:nvSpPr>
        <p:spPr>
          <a:xfrm>
            <a:off x="1788724" y="4674097"/>
            <a:ext cx="815876" cy="815876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3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329499D-8098-2C4B-A573-F2987A0A8FE7}"/>
              </a:ext>
            </a:extLst>
          </p:cNvPr>
          <p:cNvSpPr/>
          <p:nvPr/>
        </p:nvSpPr>
        <p:spPr>
          <a:xfrm>
            <a:off x="2056431" y="5209513"/>
            <a:ext cx="280460" cy="280460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100" b="1" kern="120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B1BC75-D2EC-CC4E-91D0-F696A345EC09}"/>
              </a:ext>
            </a:extLst>
          </p:cNvPr>
          <p:cNvSpPr txBox="1"/>
          <p:nvPr/>
        </p:nvSpPr>
        <p:spPr>
          <a:xfrm>
            <a:off x="320146" y="1508444"/>
            <a:ext cx="241841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200"/>
              <a:t>ES 2015 (</a:t>
            </a:r>
            <a:r>
              <a:rPr lang="sk-SK" sz="3200" i="1"/>
              <a:t>6th</a:t>
            </a:r>
            <a:r>
              <a:rPr lang="sk-SK" sz="3200"/>
              <a:t>)</a:t>
            </a:r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96905781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3F29-29E3-114A-B409-8ACB09ED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/>
              <a:t>ES </a:t>
            </a:r>
            <a:r>
              <a:rPr lang="sk-SK" err="1"/>
              <a:t>Versions and Language Evolution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8C616-85B6-E64F-9514-9703395E752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k-SK"/>
              <a:t>ES 2016 (</a:t>
            </a:r>
            <a:r>
              <a:rPr lang="sk-SK" i="1"/>
              <a:t>7th</a:t>
            </a:r>
            <a:r>
              <a:rPr lang="sk-SK"/>
              <a:t>)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BF5065-F930-AA47-AD3C-AB5A19BD0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36122" y="1600200"/>
            <a:ext cx="4750678" cy="4525963"/>
          </a:xfrm>
        </p:spPr>
        <p:txBody>
          <a:bodyPr/>
          <a:lstStyle/>
          <a:p>
            <a:r>
              <a:rPr lang="sk-SK"/>
              <a:t>Array.prototype.includes</a:t>
            </a:r>
          </a:p>
          <a:p>
            <a:r>
              <a:rPr lang="sk-SK"/>
              <a:t>exponential operator **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5422E08-2B85-B44F-814C-EDA3C8C637F5}"/>
              </a:ext>
            </a:extLst>
          </p:cNvPr>
          <p:cNvSpPr/>
          <p:nvPr/>
        </p:nvSpPr>
        <p:spPr>
          <a:xfrm>
            <a:off x="564909" y="2226469"/>
            <a:ext cx="3263504" cy="3263504"/>
          </a:xfrm>
          <a:custGeom>
            <a:avLst/>
            <a:gdLst>
              <a:gd name="connsiteX0" fmla="*/ 0 w 3263504"/>
              <a:gd name="connsiteY0" fmla="*/ 1631752 h 3263504"/>
              <a:gd name="connsiteX1" fmla="*/ 1631752 w 3263504"/>
              <a:gd name="connsiteY1" fmla="*/ 0 h 3263504"/>
              <a:gd name="connsiteX2" fmla="*/ 3263504 w 3263504"/>
              <a:gd name="connsiteY2" fmla="*/ 1631752 h 3263504"/>
              <a:gd name="connsiteX3" fmla="*/ 1631752 w 3263504"/>
              <a:gd name="connsiteY3" fmla="*/ 3263504 h 3263504"/>
              <a:gd name="connsiteX4" fmla="*/ 0 w 3263504"/>
              <a:gd name="connsiteY4" fmla="*/ 1631752 h 326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3504" h="3263504">
                <a:moveTo>
                  <a:pt x="0" y="1631752"/>
                </a:moveTo>
                <a:cubicBezTo>
                  <a:pt x="0" y="730560"/>
                  <a:pt x="730560" y="0"/>
                  <a:pt x="1631752" y="0"/>
                </a:cubicBezTo>
                <a:cubicBezTo>
                  <a:pt x="2532944" y="0"/>
                  <a:pt x="3263504" y="730560"/>
                  <a:pt x="3263504" y="1631752"/>
                </a:cubicBezTo>
                <a:cubicBezTo>
                  <a:pt x="3263504" y="2532944"/>
                  <a:pt x="2532944" y="3263504"/>
                  <a:pt x="1631752" y="3263504"/>
                </a:cubicBezTo>
                <a:cubicBezTo>
                  <a:pt x="730560" y="3263504"/>
                  <a:pt x="0" y="2532944"/>
                  <a:pt x="0" y="163175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6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8077" tIns="241407" rIns="1098077" bIns="2852211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2018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FC17BBA-ED3A-5040-892A-DEA1C5C47B65}"/>
              </a:ext>
            </a:extLst>
          </p:cNvPr>
          <p:cNvSpPr/>
          <p:nvPr/>
        </p:nvSpPr>
        <p:spPr>
          <a:xfrm>
            <a:off x="809672" y="2715994"/>
            <a:ext cx="2773978" cy="2773978"/>
          </a:xfrm>
          <a:custGeom>
            <a:avLst/>
            <a:gdLst>
              <a:gd name="connsiteX0" fmla="*/ 0 w 2773978"/>
              <a:gd name="connsiteY0" fmla="*/ 1386989 h 2773978"/>
              <a:gd name="connsiteX1" fmla="*/ 1386989 w 2773978"/>
              <a:gd name="connsiteY1" fmla="*/ 0 h 2773978"/>
              <a:gd name="connsiteX2" fmla="*/ 2773978 w 2773978"/>
              <a:gd name="connsiteY2" fmla="*/ 1386989 h 2773978"/>
              <a:gd name="connsiteX3" fmla="*/ 1386989 w 2773978"/>
              <a:gd name="connsiteY3" fmla="*/ 2773978 h 2773978"/>
              <a:gd name="connsiteX4" fmla="*/ 0 w 2773978"/>
              <a:gd name="connsiteY4" fmla="*/ 1386989 h 277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3978" h="2773978">
                <a:moveTo>
                  <a:pt x="0" y="1386989"/>
                </a:moveTo>
                <a:cubicBezTo>
                  <a:pt x="0" y="620976"/>
                  <a:pt x="620976" y="0"/>
                  <a:pt x="1386989" y="0"/>
                </a:cubicBezTo>
                <a:cubicBezTo>
                  <a:pt x="2153002" y="0"/>
                  <a:pt x="2773978" y="620976"/>
                  <a:pt x="2773978" y="1386989"/>
                </a:cubicBezTo>
                <a:cubicBezTo>
                  <a:pt x="2773978" y="2153002"/>
                  <a:pt x="2153002" y="2773978"/>
                  <a:pt x="1386989" y="2773978"/>
                </a:cubicBezTo>
                <a:cubicBezTo>
                  <a:pt x="620976" y="2773978"/>
                  <a:pt x="0" y="2153002"/>
                  <a:pt x="0" y="1386989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76338"/>
              <a:satOff val="3402"/>
              <a:lumOff val="4756"/>
              <a:alphaOff val="0"/>
            </a:schemeClr>
          </a:fillRef>
          <a:effectRef idx="0">
            <a:schemeClr val="accent6">
              <a:shade val="80000"/>
              <a:hueOff val="-76338"/>
              <a:satOff val="3402"/>
              <a:lumOff val="47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7082" tIns="237736" rIns="867082" bIns="237369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2017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E3C3E90-035A-F64E-8FA4-A7037C3038E9}"/>
              </a:ext>
            </a:extLst>
          </p:cNvPr>
          <p:cNvSpPr/>
          <p:nvPr/>
        </p:nvSpPr>
        <p:spPr>
          <a:xfrm>
            <a:off x="1054435" y="3205520"/>
            <a:ext cx="2284452" cy="2284452"/>
          </a:xfrm>
          <a:custGeom>
            <a:avLst/>
            <a:gdLst>
              <a:gd name="connsiteX0" fmla="*/ 0 w 2284452"/>
              <a:gd name="connsiteY0" fmla="*/ 1142226 h 2284452"/>
              <a:gd name="connsiteX1" fmla="*/ 1142226 w 2284452"/>
              <a:gd name="connsiteY1" fmla="*/ 0 h 2284452"/>
              <a:gd name="connsiteX2" fmla="*/ 2284452 w 2284452"/>
              <a:gd name="connsiteY2" fmla="*/ 1142226 h 2284452"/>
              <a:gd name="connsiteX3" fmla="*/ 1142226 w 2284452"/>
              <a:gd name="connsiteY3" fmla="*/ 2284452 h 2284452"/>
              <a:gd name="connsiteX4" fmla="*/ 0 w 2284452"/>
              <a:gd name="connsiteY4" fmla="*/ 1142226 h 228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452" h="2284452">
                <a:moveTo>
                  <a:pt x="0" y="1142226"/>
                </a:moveTo>
                <a:cubicBezTo>
                  <a:pt x="0" y="511392"/>
                  <a:pt x="511392" y="0"/>
                  <a:pt x="1142226" y="0"/>
                </a:cubicBezTo>
                <a:cubicBezTo>
                  <a:pt x="1773060" y="0"/>
                  <a:pt x="2284452" y="511392"/>
                  <a:pt x="2284452" y="1142226"/>
                </a:cubicBezTo>
                <a:cubicBezTo>
                  <a:pt x="2284452" y="1773060"/>
                  <a:pt x="1773060" y="2284452"/>
                  <a:pt x="1142226" y="2284452"/>
                </a:cubicBezTo>
                <a:cubicBezTo>
                  <a:pt x="511392" y="2284452"/>
                  <a:pt x="0" y="1773060"/>
                  <a:pt x="0" y="114222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152677"/>
              <a:satOff val="6804"/>
              <a:lumOff val="9512"/>
              <a:alphaOff val="0"/>
            </a:schemeClr>
          </a:fillRef>
          <a:effectRef idx="0">
            <a:schemeClr val="accent6">
              <a:shade val="80000"/>
              <a:hueOff val="-152677"/>
              <a:satOff val="6804"/>
              <a:lumOff val="951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356" tIns="235859" rIns="629356" bIns="1889803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2016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59B0361-0EC7-664B-883F-75674A394765}"/>
              </a:ext>
            </a:extLst>
          </p:cNvPr>
          <p:cNvSpPr/>
          <p:nvPr/>
        </p:nvSpPr>
        <p:spPr>
          <a:xfrm>
            <a:off x="1299198" y="3695045"/>
            <a:ext cx="1794927" cy="1794927"/>
          </a:xfrm>
          <a:custGeom>
            <a:avLst/>
            <a:gdLst>
              <a:gd name="connsiteX0" fmla="*/ 0 w 1794927"/>
              <a:gd name="connsiteY0" fmla="*/ 897464 h 1794927"/>
              <a:gd name="connsiteX1" fmla="*/ 897464 w 1794927"/>
              <a:gd name="connsiteY1" fmla="*/ 0 h 1794927"/>
              <a:gd name="connsiteX2" fmla="*/ 1794928 w 1794927"/>
              <a:gd name="connsiteY2" fmla="*/ 897464 h 1794927"/>
              <a:gd name="connsiteX3" fmla="*/ 897464 w 1794927"/>
              <a:gd name="connsiteY3" fmla="*/ 1794928 h 1794927"/>
              <a:gd name="connsiteX4" fmla="*/ 0 w 1794927"/>
              <a:gd name="connsiteY4" fmla="*/ 897464 h 179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4927" h="1794927">
                <a:moveTo>
                  <a:pt x="0" y="897464"/>
                </a:moveTo>
                <a:cubicBezTo>
                  <a:pt x="0" y="401808"/>
                  <a:pt x="401808" y="0"/>
                  <a:pt x="897464" y="0"/>
                </a:cubicBezTo>
                <a:cubicBezTo>
                  <a:pt x="1393120" y="0"/>
                  <a:pt x="1794928" y="401808"/>
                  <a:pt x="1794928" y="897464"/>
                </a:cubicBezTo>
                <a:cubicBezTo>
                  <a:pt x="1794928" y="1393120"/>
                  <a:pt x="1393120" y="1794928"/>
                  <a:pt x="897464" y="1794928"/>
                </a:cubicBezTo>
                <a:cubicBezTo>
                  <a:pt x="401808" y="1794928"/>
                  <a:pt x="0" y="1393120"/>
                  <a:pt x="0" y="89746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229015"/>
              <a:satOff val="10205"/>
              <a:lumOff val="14267"/>
              <a:alphaOff val="0"/>
            </a:schemeClr>
          </a:fillRef>
          <a:effectRef idx="0">
            <a:schemeClr val="accent6">
              <a:shade val="80000"/>
              <a:hueOff val="-229015"/>
              <a:satOff val="10205"/>
              <a:lumOff val="142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1065" tIns="239776" rIns="491066" bIns="138852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2015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D6D971F-D770-2846-ACD5-A98DA0C2697E}"/>
              </a:ext>
            </a:extLst>
          </p:cNvPr>
          <p:cNvSpPr/>
          <p:nvPr/>
        </p:nvSpPr>
        <p:spPr>
          <a:xfrm>
            <a:off x="1543961" y="4184571"/>
            <a:ext cx="1305401" cy="1305401"/>
          </a:xfrm>
          <a:custGeom>
            <a:avLst/>
            <a:gdLst>
              <a:gd name="connsiteX0" fmla="*/ 0 w 1305401"/>
              <a:gd name="connsiteY0" fmla="*/ 652701 h 1305401"/>
              <a:gd name="connsiteX1" fmla="*/ 652701 w 1305401"/>
              <a:gd name="connsiteY1" fmla="*/ 0 h 1305401"/>
              <a:gd name="connsiteX2" fmla="*/ 1305402 w 1305401"/>
              <a:gd name="connsiteY2" fmla="*/ 652701 h 1305401"/>
              <a:gd name="connsiteX3" fmla="*/ 652701 w 1305401"/>
              <a:gd name="connsiteY3" fmla="*/ 1305402 h 1305401"/>
              <a:gd name="connsiteX4" fmla="*/ 0 w 1305401"/>
              <a:gd name="connsiteY4" fmla="*/ 652701 h 13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5401" h="1305401">
                <a:moveTo>
                  <a:pt x="0" y="652701"/>
                </a:moveTo>
                <a:cubicBezTo>
                  <a:pt x="0" y="292224"/>
                  <a:pt x="292224" y="0"/>
                  <a:pt x="652701" y="0"/>
                </a:cubicBezTo>
                <a:cubicBezTo>
                  <a:pt x="1013178" y="0"/>
                  <a:pt x="1305402" y="292224"/>
                  <a:pt x="1305402" y="652701"/>
                </a:cubicBezTo>
                <a:cubicBezTo>
                  <a:pt x="1305402" y="1013178"/>
                  <a:pt x="1013178" y="1305402"/>
                  <a:pt x="652701" y="1305402"/>
                </a:cubicBezTo>
                <a:cubicBezTo>
                  <a:pt x="292224" y="1305402"/>
                  <a:pt x="0" y="1013178"/>
                  <a:pt x="0" y="652701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05354"/>
              <a:satOff val="13607"/>
              <a:lumOff val="19023"/>
              <a:alphaOff val="0"/>
            </a:schemeClr>
          </a:fillRef>
          <a:effectRef idx="0">
            <a:schemeClr val="accent6">
              <a:shade val="80000"/>
              <a:hueOff val="-305354"/>
              <a:satOff val="13607"/>
              <a:lumOff val="1902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6677" tIns="241407" rIns="306677" bIns="894108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5, 5.1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5D25CE1-37C4-9340-AA88-C0A1D9020BDD}"/>
              </a:ext>
            </a:extLst>
          </p:cNvPr>
          <p:cNvSpPr/>
          <p:nvPr/>
        </p:nvSpPr>
        <p:spPr>
          <a:xfrm>
            <a:off x="1788724" y="4674097"/>
            <a:ext cx="815876" cy="815876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3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329499D-8098-2C4B-A573-F2987A0A8FE7}"/>
              </a:ext>
            </a:extLst>
          </p:cNvPr>
          <p:cNvSpPr/>
          <p:nvPr/>
        </p:nvSpPr>
        <p:spPr>
          <a:xfrm>
            <a:off x="2056431" y="5209513"/>
            <a:ext cx="280460" cy="280460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100" b="1" kern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20585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3F29-29E3-114A-B409-8ACB09ED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/>
              <a:t>ES </a:t>
            </a:r>
            <a:r>
              <a:rPr lang="sk-SK" err="1"/>
              <a:t>Versions and Language Evolution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C45471-069D-694A-90F6-6FCABE857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36122" y="1600200"/>
            <a:ext cx="4750678" cy="4525963"/>
          </a:xfrm>
        </p:spPr>
        <p:txBody>
          <a:bodyPr>
            <a:normAutofit fontScale="92500" lnSpcReduction="20000"/>
          </a:bodyPr>
          <a:lstStyle/>
          <a:p>
            <a:r>
              <a:rPr lang="sk-SK"/>
              <a:t>Async Functions, await operator</a:t>
            </a:r>
          </a:p>
          <a:p>
            <a:r>
              <a:rPr lang="sk-SK"/>
              <a:t>Object </a:t>
            </a:r>
          </a:p>
          <a:p>
            <a:pPr lvl="1"/>
            <a:r>
              <a:rPr lang="sk-SK"/>
              <a:t>values(), entries()</a:t>
            </a:r>
          </a:p>
          <a:p>
            <a:pPr lvl="1"/>
            <a:r>
              <a:rPr lang="sk-SK"/>
              <a:t>getOwnPropertyDescriptors()</a:t>
            </a:r>
          </a:p>
          <a:p>
            <a:pPr lvl="1"/>
            <a:r>
              <a:rPr lang="sk-SK"/>
              <a:t>getters setters deprecation of __ methods</a:t>
            </a:r>
          </a:p>
          <a:p>
            <a:r>
              <a:rPr lang="sk-SK"/>
              <a:t>String</a:t>
            </a:r>
          </a:p>
          <a:p>
            <a:pPr lvl="1"/>
            <a:r>
              <a:rPr lang="sk-SK"/>
              <a:t>padStart(), padEnd()</a:t>
            </a:r>
          </a:p>
          <a:p>
            <a:r>
              <a:rPr lang="sk-SK"/>
              <a:t>trailing commas in the function parameters</a:t>
            </a:r>
          </a:p>
          <a:p>
            <a:r>
              <a:rPr lang="sk-SK"/>
              <a:t>...</a:t>
            </a:r>
          </a:p>
          <a:p>
            <a:endParaRPr lang="sk-SK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5422E08-2B85-B44F-814C-EDA3C8C637F5}"/>
              </a:ext>
            </a:extLst>
          </p:cNvPr>
          <p:cNvSpPr/>
          <p:nvPr/>
        </p:nvSpPr>
        <p:spPr>
          <a:xfrm>
            <a:off x="564909" y="2226469"/>
            <a:ext cx="3263504" cy="3263504"/>
          </a:xfrm>
          <a:custGeom>
            <a:avLst/>
            <a:gdLst>
              <a:gd name="connsiteX0" fmla="*/ 0 w 3263504"/>
              <a:gd name="connsiteY0" fmla="*/ 1631752 h 3263504"/>
              <a:gd name="connsiteX1" fmla="*/ 1631752 w 3263504"/>
              <a:gd name="connsiteY1" fmla="*/ 0 h 3263504"/>
              <a:gd name="connsiteX2" fmla="*/ 3263504 w 3263504"/>
              <a:gd name="connsiteY2" fmla="*/ 1631752 h 3263504"/>
              <a:gd name="connsiteX3" fmla="*/ 1631752 w 3263504"/>
              <a:gd name="connsiteY3" fmla="*/ 3263504 h 3263504"/>
              <a:gd name="connsiteX4" fmla="*/ 0 w 3263504"/>
              <a:gd name="connsiteY4" fmla="*/ 1631752 h 326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3504" h="3263504">
                <a:moveTo>
                  <a:pt x="0" y="1631752"/>
                </a:moveTo>
                <a:cubicBezTo>
                  <a:pt x="0" y="730560"/>
                  <a:pt x="730560" y="0"/>
                  <a:pt x="1631752" y="0"/>
                </a:cubicBezTo>
                <a:cubicBezTo>
                  <a:pt x="2532944" y="0"/>
                  <a:pt x="3263504" y="730560"/>
                  <a:pt x="3263504" y="1631752"/>
                </a:cubicBezTo>
                <a:cubicBezTo>
                  <a:pt x="3263504" y="2532944"/>
                  <a:pt x="2532944" y="3263504"/>
                  <a:pt x="1631752" y="3263504"/>
                </a:cubicBezTo>
                <a:cubicBezTo>
                  <a:pt x="730560" y="3263504"/>
                  <a:pt x="0" y="2532944"/>
                  <a:pt x="0" y="163175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6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8077" tIns="241407" rIns="1098077" bIns="2852211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2018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FC17BBA-ED3A-5040-892A-DEA1C5C47B65}"/>
              </a:ext>
            </a:extLst>
          </p:cNvPr>
          <p:cNvSpPr/>
          <p:nvPr/>
        </p:nvSpPr>
        <p:spPr>
          <a:xfrm>
            <a:off x="809672" y="2715994"/>
            <a:ext cx="2773978" cy="2773978"/>
          </a:xfrm>
          <a:custGeom>
            <a:avLst/>
            <a:gdLst>
              <a:gd name="connsiteX0" fmla="*/ 0 w 2773978"/>
              <a:gd name="connsiteY0" fmla="*/ 1386989 h 2773978"/>
              <a:gd name="connsiteX1" fmla="*/ 1386989 w 2773978"/>
              <a:gd name="connsiteY1" fmla="*/ 0 h 2773978"/>
              <a:gd name="connsiteX2" fmla="*/ 2773978 w 2773978"/>
              <a:gd name="connsiteY2" fmla="*/ 1386989 h 2773978"/>
              <a:gd name="connsiteX3" fmla="*/ 1386989 w 2773978"/>
              <a:gd name="connsiteY3" fmla="*/ 2773978 h 2773978"/>
              <a:gd name="connsiteX4" fmla="*/ 0 w 2773978"/>
              <a:gd name="connsiteY4" fmla="*/ 1386989 h 277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3978" h="2773978">
                <a:moveTo>
                  <a:pt x="0" y="1386989"/>
                </a:moveTo>
                <a:cubicBezTo>
                  <a:pt x="0" y="620976"/>
                  <a:pt x="620976" y="0"/>
                  <a:pt x="1386989" y="0"/>
                </a:cubicBezTo>
                <a:cubicBezTo>
                  <a:pt x="2153002" y="0"/>
                  <a:pt x="2773978" y="620976"/>
                  <a:pt x="2773978" y="1386989"/>
                </a:cubicBezTo>
                <a:cubicBezTo>
                  <a:pt x="2773978" y="2153002"/>
                  <a:pt x="2153002" y="2773978"/>
                  <a:pt x="1386989" y="2773978"/>
                </a:cubicBezTo>
                <a:cubicBezTo>
                  <a:pt x="620976" y="2773978"/>
                  <a:pt x="0" y="2153002"/>
                  <a:pt x="0" y="1386989"/>
                </a:cubicBez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76338"/>
              <a:satOff val="3402"/>
              <a:lumOff val="4756"/>
              <a:alphaOff val="0"/>
            </a:schemeClr>
          </a:fillRef>
          <a:effectRef idx="0">
            <a:schemeClr val="accent6">
              <a:shade val="80000"/>
              <a:hueOff val="-76338"/>
              <a:satOff val="3402"/>
              <a:lumOff val="47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7082" tIns="237736" rIns="867082" bIns="237369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2017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E3C3E90-035A-F64E-8FA4-A7037C3038E9}"/>
              </a:ext>
            </a:extLst>
          </p:cNvPr>
          <p:cNvSpPr/>
          <p:nvPr/>
        </p:nvSpPr>
        <p:spPr>
          <a:xfrm>
            <a:off x="1054435" y="3205520"/>
            <a:ext cx="2284452" cy="2284452"/>
          </a:xfrm>
          <a:custGeom>
            <a:avLst/>
            <a:gdLst>
              <a:gd name="connsiteX0" fmla="*/ 0 w 2284452"/>
              <a:gd name="connsiteY0" fmla="*/ 1142226 h 2284452"/>
              <a:gd name="connsiteX1" fmla="*/ 1142226 w 2284452"/>
              <a:gd name="connsiteY1" fmla="*/ 0 h 2284452"/>
              <a:gd name="connsiteX2" fmla="*/ 2284452 w 2284452"/>
              <a:gd name="connsiteY2" fmla="*/ 1142226 h 2284452"/>
              <a:gd name="connsiteX3" fmla="*/ 1142226 w 2284452"/>
              <a:gd name="connsiteY3" fmla="*/ 2284452 h 2284452"/>
              <a:gd name="connsiteX4" fmla="*/ 0 w 2284452"/>
              <a:gd name="connsiteY4" fmla="*/ 1142226 h 228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452" h="2284452">
                <a:moveTo>
                  <a:pt x="0" y="1142226"/>
                </a:moveTo>
                <a:cubicBezTo>
                  <a:pt x="0" y="511392"/>
                  <a:pt x="511392" y="0"/>
                  <a:pt x="1142226" y="0"/>
                </a:cubicBezTo>
                <a:cubicBezTo>
                  <a:pt x="1773060" y="0"/>
                  <a:pt x="2284452" y="511392"/>
                  <a:pt x="2284452" y="1142226"/>
                </a:cubicBezTo>
                <a:cubicBezTo>
                  <a:pt x="2284452" y="1773060"/>
                  <a:pt x="1773060" y="2284452"/>
                  <a:pt x="1142226" y="2284452"/>
                </a:cubicBezTo>
                <a:cubicBezTo>
                  <a:pt x="511392" y="2284452"/>
                  <a:pt x="0" y="1773060"/>
                  <a:pt x="0" y="114222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152677"/>
              <a:satOff val="6804"/>
              <a:lumOff val="9512"/>
              <a:alphaOff val="0"/>
            </a:schemeClr>
          </a:fillRef>
          <a:effectRef idx="0">
            <a:schemeClr val="accent6">
              <a:shade val="80000"/>
              <a:hueOff val="-152677"/>
              <a:satOff val="6804"/>
              <a:lumOff val="951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356" tIns="235859" rIns="629356" bIns="1889803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2016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59B0361-0EC7-664B-883F-75674A394765}"/>
              </a:ext>
            </a:extLst>
          </p:cNvPr>
          <p:cNvSpPr/>
          <p:nvPr/>
        </p:nvSpPr>
        <p:spPr>
          <a:xfrm>
            <a:off x="1299198" y="3695045"/>
            <a:ext cx="1794927" cy="1794927"/>
          </a:xfrm>
          <a:custGeom>
            <a:avLst/>
            <a:gdLst>
              <a:gd name="connsiteX0" fmla="*/ 0 w 1794927"/>
              <a:gd name="connsiteY0" fmla="*/ 897464 h 1794927"/>
              <a:gd name="connsiteX1" fmla="*/ 897464 w 1794927"/>
              <a:gd name="connsiteY1" fmla="*/ 0 h 1794927"/>
              <a:gd name="connsiteX2" fmla="*/ 1794928 w 1794927"/>
              <a:gd name="connsiteY2" fmla="*/ 897464 h 1794927"/>
              <a:gd name="connsiteX3" fmla="*/ 897464 w 1794927"/>
              <a:gd name="connsiteY3" fmla="*/ 1794928 h 1794927"/>
              <a:gd name="connsiteX4" fmla="*/ 0 w 1794927"/>
              <a:gd name="connsiteY4" fmla="*/ 897464 h 179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4927" h="1794927">
                <a:moveTo>
                  <a:pt x="0" y="897464"/>
                </a:moveTo>
                <a:cubicBezTo>
                  <a:pt x="0" y="401808"/>
                  <a:pt x="401808" y="0"/>
                  <a:pt x="897464" y="0"/>
                </a:cubicBezTo>
                <a:cubicBezTo>
                  <a:pt x="1393120" y="0"/>
                  <a:pt x="1794928" y="401808"/>
                  <a:pt x="1794928" y="897464"/>
                </a:cubicBezTo>
                <a:cubicBezTo>
                  <a:pt x="1794928" y="1393120"/>
                  <a:pt x="1393120" y="1794928"/>
                  <a:pt x="897464" y="1794928"/>
                </a:cubicBezTo>
                <a:cubicBezTo>
                  <a:pt x="401808" y="1794928"/>
                  <a:pt x="0" y="1393120"/>
                  <a:pt x="0" y="89746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229015"/>
              <a:satOff val="10205"/>
              <a:lumOff val="14267"/>
              <a:alphaOff val="0"/>
            </a:schemeClr>
          </a:fillRef>
          <a:effectRef idx="0">
            <a:schemeClr val="accent6">
              <a:shade val="80000"/>
              <a:hueOff val="-229015"/>
              <a:satOff val="10205"/>
              <a:lumOff val="142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1065" tIns="239776" rIns="491066" bIns="138852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2015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D6D971F-D770-2846-ACD5-A98DA0C2697E}"/>
              </a:ext>
            </a:extLst>
          </p:cNvPr>
          <p:cNvSpPr/>
          <p:nvPr/>
        </p:nvSpPr>
        <p:spPr>
          <a:xfrm>
            <a:off x="1543961" y="4184571"/>
            <a:ext cx="1305401" cy="1305401"/>
          </a:xfrm>
          <a:custGeom>
            <a:avLst/>
            <a:gdLst>
              <a:gd name="connsiteX0" fmla="*/ 0 w 1305401"/>
              <a:gd name="connsiteY0" fmla="*/ 652701 h 1305401"/>
              <a:gd name="connsiteX1" fmla="*/ 652701 w 1305401"/>
              <a:gd name="connsiteY1" fmla="*/ 0 h 1305401"/>
              <a:gd name="connsiteX2" fmla="*/ 1305402 w 1305401"/>
              <a:gd name="connsiteY2" fmla="*/ 652701 h 1305401"/>
              <a:gd name="connsiteX3" fmla="*/ 652701 w 1305401"/>
              <a:gd name="connsiteY3" fmla="*/ 1305402 h 1305401"/>
              <a:gd name="connsiteX4" fmla="*/ 0 w 1305401"/>
              <a:gd name="connsiteY4" fmla="*/ 652701 h 13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5401" h="1305401">
                <a:moveTo>
                  <a:pt x="0" y="652701"/>
                </a:moveTo>
                <a:cubicBezTo>
                  <a:pt x="0" y="292224"/>
                  <a:pt x="292224" y="0"/>
                  <a:pt x="652701" y="0"/>
                </a:cubicBezTo>
                <a:cubicBezTo>
                  <a:pt x="1013178" y="0"/>
                  <a:pt x="1305402" y="292224"/>
                  <a:pt x="1305402" y="652701"/>
                </a:cubicBezTo>
                <a:cubicBezTo>
                  <a:pt x="1305402" y="1013178"/>
                  <a:pt x="1013178" y="1305402"/>
                  <a:pt x="652701" y="1305402"/>
                </a:cubicBezTo>
                <a:cubicBezTo>
                  <a:pt x="292224" y="1305402"/>
                  <a:pt x="0" y="1013178"/>
                  <a:pt x="0" y="652701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05354"/>
              <a:satOff val="13607"/>
              <a:lumOff val="19023"/>
              <a:alphaOff val="0"/>
            </a:schemeClr>
          </a:fillRef>
          <a:effectRef idx="0">
            <a:schemeClr val="accent6">
              <a:shade val="80000"/>
              <a:hueOff val="-305354"/>
              <a:satOff val="13607"/>
              <a:lumOff val="1902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6677" tIns="241407" rIns="306677" bIns="894108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5, 5.1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5D25CE1-37C4-9340-AA88-C0A1D9020BDD}"/>
              </a:ext>
            </a:extLst>
          </p:cNvPr>
          <p:cNvSpPr/>
          <p:nvPr/>
        </p:nvSpPr>
        <p:spPr>
          <a:xfrm>
            <a:off x="1788724" y="4674097"/>
            <a:ext cx="815876" cy="815876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3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329499D-8098-2C4B-A573-F2987A0A8FE7}"/>
              </a:ext>
            </a:extLst>
          </p:cNvPr>
          <p:cNvSpPr/>
          <p:nvPr/>
        </p:nvSpPr>
        <p:spPr>
          <a:xfrm>
            <a:off x="2056431" y="5209513"/>
            <a:ext cx="280460" cy="280460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100" b="1" kern="120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D1BA94-A010-884D-9F81-BE0AE14C8CAA}"/>
              </a:ext>
            </a:extLst>
          </p:cNvPr>
          <p:cNvSpPr txBox="1"/>
          <p:nvPr/>
        </p:nvSpPr>
        <p:spPr>
          <a:xfrm>
            <a:off x="254639" y="1522167"/>
            <a:ext cx="241841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200"/>
              <a:t>ES 2017 (</a:t>
            </a:r>
            <a:r>
              <a:rPr lang="sk-SK" sz="3200" i="1"/>
              <a:t>8th</a:t>
            </a:r>
            <a:r>
              <a:rPr lang="sk-SK" sz="3200"/>
              <a:t>)</a:t>
            </a:r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400260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3F29-29E3-114A-B409-8ACB09ED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/>
              <a:t>ES </a:t>
            </a:r>
            <a:r>
              <a:rPr lang="sk-SK" err="1"/>
              <a:t>Versions and Language Evolution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1E1C99-B146-C042-ACAC-8C1F65CBE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73176" y="1600200"/>
            <a:ext cx="4613624" cy="4525963"/>
          </a:xfrm>
        </p:spPr>
        <p:txBody>
          <a:bodyPr>
            <a:normAutofit fontScale="92500" lnSpcReduction="20000"/>
          </a:bodyPr>
          <a:lstStyle/>
          <a:p>
            <a:r>
              <a:rPr lang="sk-SK"/>
              <a:t>RegExp </a:t>
            </a:r>
          </a:p>
          <a:p>
            <a:pPr lvl="1"/>
            <a:r>
              <a:rPr lang="sk-SK"/>
              <a:t>Named Group Capture</a:t>
            </a:r>
          </a:p>
          <a:p>
            <a:pPr lvl="1"/>
            <a:r>
              <a:rPr lang="sk-SK"/>
              <a:t>Lookbehind Assertions</a:t>
            </a:r>
          </a:p>
          <a:p>
            <a:pPr lvl="1"/>
            <a:r>
              <a:rPr lang="sk-SK"/>
              <a:t>Unicode Property Escapes</a:t>
            </a:r>
          </a:p>
          <a:p>
            <a:r>
              <a:rPr lang="sk-SK"/>
              <a:t>Promises</a:t>
            </a:r>
          </a:p>
          <a:p>
            <a:pPr lvl="1"/>
            <a:r>
              <a:rPr lang="sk-SK"/>
              <a:t>Promise.prototype.finally()</a:t>
            </a:r>
          </a:p>
          <a:p>
            <a:pPr lvl="1"/>
            <a:r>
              <a:rPr lang="sk-SK"/>
              <a:t>for-await-of</a:t>
            </a:r>
          </a:p>
          <a:p>
            <a:r>
              <a:rPr lang="sk-SK"/>
              <a:t>rest and spread for Objects</a:t>
            </a:r>
          </a:p>
          <a:p>
            <a:r>
              <a:rPr lang="sk-SK"/>
              <a:t>Shared memory Atomics</a:t>
            </a:r>
          </a:p>
          <a:p>
            <a:r>
              <a:rPr lang="sk-SK"/>
              <a:t>Tagged Template literal restriction removed</a:t>
            </a:r>
          </a:p>
          <a:p>
            <a:r>
              <a:rPr lang="sk-SK"/>
              <a:t>...</a:t>
            </a:r>
          </a:p>
          <a:p>
            <a:endParaRPr lang="sk-SK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5422E08-2B85-B44F-814C-EDA3C8C637F5}"/>
              </a:ext>
            </a:extLst>
          </p:cNvPr>
          <p:cNvSpPr/>
          <p:nvPr/>
        </p:nvSpPr>
        <p:spPr>
          <a:xfrm>
            <a:off x="564909" y="2226469"/>
            <a:ext cx="3263504" cy="3263504"/>
          </a:xfrm>
          <a:custGeom>
            <a:avLst/>
            <a:gdLst>
              <a:gd name="connsiteX0" fmla="*/ 0 w 3263504"/>
              <a:gd name="connsiteY0" fmla="*/ 1631752 h 3263504"/>
              <a:gd name="connsiteX1" fmla="*/ 1631752 w 3263504"/>
              <a:gd name="connsiteY1" fmla="*/ 0 h 3263504"/>
              <a:gd name="connsiteX2" fmla="*/ 3263504 w 3263504"/>
              <a:gd name="connsiteY2" fmla="*/ 1631752 h 3263504"/>
              <a:gd name="connsiteX3" fmla="*/ 1631752 w 3263504"/>
              <a:gd name="connsiteY3" fmla="*/ 3263504 h 3263504"/>
              <a:gd name="connsiteX4" fmla="*/ 0 w 3263504"/>
              <a:gd name="connsiteY4" fmla="*/ 1631752 h 326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3504" h="3263504">
                <a:moveTo>
                  <a:pt x="0" y="1631752"/>
                </a:moveTo>
                <a:cubicBezTo>
                  <a:pt x="0" y="730560"/>
                  <a:pt x="730560" y="0"/>
                  <a:pt x="1631752" y="0"/>
                </a:cubicBezTo>
                <a:cubicBezTo>
                  <a:pt x="2532944" y="0"/>
                  <a:pt x="3263504" y="730560"/>
                  <a:pt x="3263504" y="1631752"/>
                </a:cubicBezTo>
                <a:cubicBezTo>
                  <a:pt x="3263504" y="2532944"/>
                  <a:pt x="2532944" y="3263504"/>
                  <a:pt x="1631752" y="3263504"/>
                </a:cubicBezTo>
                <a:cubicBezTo>
                  <a:pt x="730560" y="3263504"/>
                  <a:pt x="0" y="2532944"/>
                  <a:pt x="0" y="1631752"/>
                </a:cubicBez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6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8077" tIns="241407" rIns="1098077" bIns="2852211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2018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FC17BBA-ED3A-5040-892A-DEA1C5C47B65}"/>
              </a:ext>
            </a:extLst>
          </p:cNvPr>
          <p:cNvSpPr/>
          <p:nvPr/>
        </p:nvSpPr>
        <p:spPr>
          <a:xfrm>
            <a:off x="809672" y="2715994"/>
            <a:ext cx="2773978" cy="2773978"/>
          </a:xfrm>
          <a:custGeom>
            <a:avLst/>
            <a:gdLst>
              <a:gd name="connsiteX0" fmla="*/ 0 w 2773978"/>
              <a:gd name="connsiteY0" fmla="*/ 1386989 h 2773978"/>
              <a:gd name="connsiteX1" fmla="*/ 1386989 w 2773978"/>
              <a:gd name="connsiteY1" fmla="*/ 0 h 2773978"/>
              <a:gd name="connsiteX2" fmla="*/ 2773978 w 2773978"/>
              <a:gd name="connsiteY2" fmla="*/ 1386989 h 2773978"/>
              <a:gd name="connsiteX3" fmla="*/ 1386989 w 2773978"/>
              <a:gd name="connsiteY3" fmla="*/ 2773978 h 2773978"/>
              <a:gd name="connsiteX4" fmla="*/ 0 w 2773978"/>
              <a:gd name="connsiteY4" fmla="*/ 1386989 h 277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3978" h="2773978">
                <a:moveTo>
                  <a:pt x="0" y="1386989"/>
                </a:moveTo>
                <a:cubicBezTo>
                  <a:pt x="0" y="620976"/>
                  <a:pt x="620976" y="0"/>
                  <a:pt x="1386989" y="0"/>
                </a:cubicBezTo>
                <a:cubicBezTo>
                  <a:pt x="2153002" y="0"/>
                  <a:pt x="2773978" y="620976"/>
                  <a:pt x="2773978" y="1386989"/>
                </a:cubicBezTo>
                <a:cubicBezTo>
                  <a:pt x="2773978" y="2153002"/>
                  <a:pt x="2153002" y="2773978"/>
                  <a:pt x="1386989" y="2773978"/>
                </a:cubicBezTo>
                <a:cubicBezTo>
                  <a:pt x="620976" y="2773978"/>
                  <a:pt x="0" y="2153002"/>
                  <a:pt x="0" y="1386989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76338"/>
              <a:satOff val="3402"/>
              <a:lumOff val="4756"/>
              <a:alphaOff val="0"/>
            </a:schemeClr>
          </a:fillRef>
          <a:effectRef idx="0">
            <a:schemeClr val="accent6">
              <a:shade val="80000"/>
              <a:hueOff val="-76338"/>
              <a:satOff val="3402"/>
              <a:lumOff val="47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7082" tIns="237736" rIns="867082" bIns="237369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2017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E3C3E90-035A-F64E-8FA4-A7037C3038E9}"/>
              </a:ext>
            </a:extLst>
          </p:cNvPr>
          <p:cNvSpPr/>
          <p:nvPr/>
        </p:nvSpPr>
        <p:spPr>
          <a:xfrm>
            <a:off x="1054435" y="3205520"/>
            <a:ext cx="2284452" cy="2284452"/>
          </a:xfrm>
          <a:custGeom>
            <a:avLst/>
            <a:gdLst>
              <a:gd name="connsiteX0" fmla="*/ 0 w 2284452"/>
              <a:gd name="connsiteY0" fmla="*/ 1142226 h 2284452"/>
              <a:gd name="connsiteX1" fmla="*/ 1142226 w 2284452"/>
              <a:gd name="connsiteY1" fmla="*/ 0 h 2284452"/>
              <a:gd name="connsiteX2" fmla="*/ 2284452 w 2284452"/>
              <a:gd name="connsiteY2" fmla="*/ 1142226 h 2284452"/>
              <a:gd name="connsiteX3" fmla="*/ 1142226 w 2284452"/>
              <a:gd name="connsiteY3" fmla="*/ 2284452 h 2284452"/>
              <a:gd name="connsiteX4" fmla="*/ 0 w 2284452"/>
              <a:gd name="connsiteY4" fmla="*/ 1142226 h 228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452" h="2284452">
                <a:moveTo>
                  <a:pt x="0" y="1142226"/>
                </a:moveTo>
                <a:cubicBezTo>
                  <a:pt x="0" y="511392"/>
                  <a:pt x="511392" y="0"/>
                  <a:pt x="1142226" y="0"/>
                </a:cubicBezTo>
                <a:cubicBezTo>
                  <a:pt x="1773060" y="0"/>
                  <a:pt x="2284452" y="511392"/>
                  <a:pt x="2284452" y="1142226"/>
                </a:cubicBezTo>
                <a:cubicBezTo>
                  <a:pt x="2284452" y="1773060"/>
                  <a:pt x="1773060" y="2284452"/>
                  <a:pt x="1142226" y="2284452"/>
                </a:cubicBezTo>
                <a:cubicBezTo>
                  <a:pt x="511392" y="2284452"/>
                  <a:pt x="0" y="1773060"/>
                  <a:pt x="0" y="114222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152677"/>
              <a:satOff val="6804"/>
              <a:lumOff val="9512"/>
              <a:alphaOff val="0"/>
            </a:schemeClr>
          </a:fillRef>
          <a:effectRef idx="0">
            <a:schemeClr val="accent6">
              <a:shade val="80000"/>
              <a:hueOff val="-152677"/>
              <a:satOff val="6804"/>
              <a:lumOff val="951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356" tIns="235859" rIns="629356" bIns="1889803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2016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59B0361-0EC7-664B-883F-75674A394765}"/>
              </a:ext>
            </a:extLst>
          </p:cNvPr>
          <p:cNvSpPr/>
          <p:nvPr/>
        </p:nvSpPr>
        <p:spPr>
          <a:xfrm>
            <a:off x="1299198" y="3695045"/>
            <a:ext cx="1794927" cy="1794927"/>
          </a:xfrm>
          <a:custGeom>
            <a:avLst/>
            <a:gdLst>
              <a:gd name="connsiteX0" fmla="*/ 0 w 1794927"/>
              <a:gd name="connsiteY0" fmla="*/ 897464 h 1794927"/>
              <a:gd name="connsiteX1" fmla="*/ 897464 w 1794927"/>
              <a:gd name="connsiteY1" fmla="*/ 0 h 1794927"/>
              <a:gd name="connsiteX2" fmla="*/ 1794928 w 1794927"/>
              <a:gd name="connsiteY2" fmla="*/ 897464 h 1794927"/>
              <a:gd name="connsiteX3" fmla="*/ 897464 w 1794927"/>
              <a:gd name="connsiteY3" fmla="*/ 1794928 h 1794927"/>
              <a:gd name="connsiteX4" fmla="*/ 0 w 1794927"/>
              <a:gd name="connsiteY4" fmla="*/ 897464 h 179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4927" h="1794927">
                <a:moveTo>
                  <a:pt x="0" y="897464"/>
                </a:moveTo>
                <a:cubicBezTo>
                  <a:pt x="0" y="401808"/>
                  <a:pt x="401808" y="0"/>
                  <a:pt x="897464" y="0"/>
                </a:cubicBezTo>
                <a:cubicBezTo>
                  <a:pt x="1393120" y="0"/>
                  <a:pt x="1794928" y="401808"/>
                  <a:pt x="1794928" y="897464"/>
                </a:cubicBezTo>
                <a:cubicBezTo>
                  <a:pt x="1794928" y="1393120"/>
                  <a:pt x="1393120" y="1794928"/>
                  <a:pt x="897464" y="1794928"/>
                </a:cubicBezTo>
                <a:cubicBezTo>
                  <a:pt x="401808" y="1794928"/>
                  <a:pt x="0" y="1393120"/>
                  <a:pt x="0" y="89746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229015"/>
              <a:satOff val="10205"/>
              <a:lumOff val="14267"/>
              <a:alphaOff val="0"/>
            </a:schemeClr>
          </a:fillRef>
          <a:effectRef idx="0">
            <a:schemeClr val="accent6">
              <a:shade val="80000"/>
              <a:hueOff val="-229015"/>
              <a:satOff val="10205"/>
              <a:lumOff val="142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1065" tIns="239776" rIns="491066" bIns="138852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2015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D6D971F-D770-2846-ACD5-A98DA0C2697E}"/>
              </a:ext>
            </a:extLst>
          </p:cNvPr>
          <p:cNvSpPr/>
          <p:nvPr/>
        </p:nvSpPr>
        <p:spPr>
          <a:xfrm>
            <a:off x="1543961" y="4184571"/>
            <a:ext cx="1305401" cy="1305401"/>
          </a:xfrm>
          <a:custGeom>
            <a:avLst/>
            <a:gdLst>
              <a:gd name="connsiteX0" fmla="*/ 0 w 1305401"/>
              <a:gd name="connsiteY0" fmla="*/ 652701 h 1305401"/>
              <a:gd name="connsiteX1" fmla="*/ 652701 w 1305401"/>
              <a:gd name="connsiteY1" fmla="*/ 0 h 1305401"/>
              <a:gd name="connsiteX2" fmla="*/ 1305402 w 1305401"/>
              <a:gd name="connsiteY2" fmla="*/ 652701 h 1305401"/>
              <a:gd name="connsiteX3" fmla="*/ 652701 w 1305401"/>
              <a:gd name="connsiteY3" fmla="*/ 1305402 h 1305401"/>
              <a:gd name="connsiteX4" fmla="*/ 0 w 1305401"/>
              <a:gd name="connsiteY4" fmla="*/ 652701 h 13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5401" h="1305401">
                <a:moveTo>
                  <a:pt x="0" y="652701"/>
                </a:moveTo>
                <a:cubicBezTo>
                  <a:pt x="0" y="292224"/>
                  <a:pt x="292224" y="0"/>
                  <a:pt x="652701" y="0"/>
                </a:cubicBezTo>
                <a:cubicBezTo>
                  <a:pt x="1013178" y="0"/>
                  <a:pt x="1305402" y="292224"/>
                  <a:pt x="1305402" y="652701"/>
                </a:cubicBezTo>
                <a:cubicBezTo>
                  <a:pt x="1305402" y="1013178"/>
                  <a:pt x="1013178" y="1305402"/>
                  <a:pt x="652701" y="1305402"/>
                </a:cubicBezTo>
                <a:cubicBezTo>
                  <a:pt x="292224" y="1305402"/>
                  <a:pt x="0" y="1013178"/>
                  <a:pt x="0" y="652701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05354"/>
              <a:satOff val="13607"/>
              <a:lumOff val="19023"/>
              <a:alphaOff val="0"/>
            </a:schemeClr>
          </a:fillRef>
          <a:effectRef idx="0">
            <a:schemeClr val="accent6">
              <a:shade val="80000"/>
              <a:hueOff val="-305354"/>
              <a:satOff val="13607"/>
              <a:lumOff val="1902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6677" tIns="241407" rIns="306677" bIns="894108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5, 5.1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5D25CE1-37C4-9340-AA88-C0A1D9020BDD}"/>
              </a:ext>
            </a:extLst>
          </p:cNvPr>
          <p:cNvSpPr/>
          <p:nvPr/>
        </p:nvSpPr>
        <p:spPr>
          <a:xfrm>
            <a:off x="1788724" y="4674097"/>
            <a:ext cx="815876" cy="815876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3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329499D-8098-2C4B-A573-F2987A0A8FE7}"/>
              </a:ext>
            </a:extLst>
          </p:cNvPr>
          <p:cNvSpPr/>
          <p:nvPr/>
        </p:nvSpPr>
        <p:spPr>
          <a:xfrm>
            <a:off x="2056431" y="5209513"/>
            <a:ext cx="280460" cy="280460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100" b="1" kern="12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DE2EE7-C786-7942-9E19-CFD0FA059FC5}"/>
              </a:ext>
            </a:extLst>
          </p:cNvPr>
          <p:cNvSpPr txBox="1"/>
          <p:nvPr/>
        </p:nvSpPr>
        <p:spPr>
          <a:xfrm>
            <a:off x="254639" y="1522167"/>
            <a:ext cx="239757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200"/>
              <a:t>ES 2018 (</a:t>
            </a:r>
            <a:r>
              <a:rPr lang="sk-SK" sz="3200" i="1"/>
              <a:t>9th</a:t>
            </a:r>
            <a:r>
              <a:rPr lang="sk-SK" sz="3200"/>
              <a:t>)</a:t>
            </a:r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1077582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CA8B044E-41C4-F743-A9CC-114452109F89}"/>
              </a:ext>
            </a:extLst>
          </p:cNvPr>
          <p:cNvSpPr/>
          <p:nvPr/>
        </p:nvSpPr>
        <p:spPr>
          <a:xfrm>
            <a:off x="457200" y="2735451"/>
            <a:ext cx="3615976" cy="3645474"/>
          </a:xfrm>
          <a:custGeom>
            <a:avLst/>
            <a:gdLst>
              <a:gd name="connsiteX0" fmla="*/ 0 w 3263504"/>
              <a:gd name="connsiteY0" fmla="*/ 1631752 h 3263504"/>
              <a:gd name="connsiteX1" fmla="*/ 1631752 w 3263504"/>
              <a:gd name="connsiteY1" fmla="*/ 0 h 3263504"/>
              <a:gd name="connsiteX2" fmla="*/ 3263504 w 3263504"/>
              <a:gd name="connsiteY2" fmla="*/ 1631752 h 3263504"/>
              <a:gd name="connsiteX3" fmla="*/ 1631752 w 3263504"/>
              <a:gd name="connsiteY3" fmla="*/ 3263504 h 3263504"/>
              <a:gd name="connsiteX4" fmla="*/ 0 w 3263504"/>
              <a:gd name="connsiteY4" fmla="*/ 1631752 h 326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3504" h="3263504">
                <a:moveTo>
                  <a:pt x="0" y="1631752"/>
                </a:moveTo>
                <a:cubicBezTo>
                  <a:pt x="0" y="730560"/>
                  <a:pt x="730560" y="0"/>
                  <a:pt x="1631752" y="0"/>
                </a:cubicBezTo>
                <a:cubicBezTo>
                  <a:pt x="2532944" y="0"/>
                  <a:pt x="3263504" y="730560"/>
                  <a:pt x="3263504" y="1631752"/>
                </a:cubicBezTo>
                <a:cubicBezTo>
                  <a:pt x="3263504" y="2532944"/>
                  <a:pt x="2532944" y="3263504"/>
                  <a:pt x="1631752" y="3263504"/>
                </a:cubicBezTo>
                <a:cubicBezTo>
                  <a:pt x="730560" y="3263504"/>
                  <a:pt x="0" y="2532944"/>
                  <a:pt x="0" y="16317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6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8077" tIns="241407" rIns="1098077" bIns="2852211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100" kern="120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2F3F29-29E3-114A-B409-8ACB09ED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/>
              <a:t>ES </a:t>
            </a:r>
            <a:r>
              <a:rPr lang="sk-SK" err="1"/>
              <a:t>Versions and Language Evolution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1E1C99-B146-C042-ACAC-8C1F65CBE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73176" y="1600200"/>
            <a:ext cx="4613624" cy="4525963"/>
          </a:xfrm>
        </p:spPr>
        <p:txBody>
          <a:bodyPr>
            <a:normAutofit/>
          </a:bodyPr>
          <a:lstStyle/>
          <a:p>
            <a:r>
              <a:rPr lang="sk-SK">
                <a:hlinkClick r:id="rId2"/>
              </a:rPr>
              <a:t>https://medium.com/@selvaganesh93/javascript-whats-new-in-ecmascript-2019-es2019-es10-35210c6e7f4b</a:t>
            </a:r>
            <a:endParaRPr lang="sk-SK"/>
          </a:p>
          <a:p>
            <a:pPr marL="0" indent="0">
              <a:buNone/>
            </a:pPr>
            <a:endParaRPr lang="sk-SK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5422E08-2B85-B44F-814C-EDA3C8C637F5}"/>
              </a:ext>
            </a:extLst>
          </p:cNvPr>
          <p:cNvSpPr/>
          <p:nvPr/>
        </p:nvSpPr>
        <p:spPr>
          <a:xfrm>
            <a:off x="646970" y="3117422"/>
            <a:ext cx="3263504" cy="3263504"/>
          </a:xfrm>
          <a:custGeom>
            <a:avLst/>
            <a:gdLst>
              <a:gd name="connsiteX0" fmla="*/ 0 w 3263504"/>
              <a:gd name="connsiteY0" fmla="*/ 1631752 h 3263504"/>
              <a:gd name="connsiteX1" fmla="*/ 1631752 w 3263504"/>
              <a:gd name="connsiteY1" fmla="*/ 0 h 3263504"/>
              <a:gd name="connsiteX2" fmla="*/ 3263504 w 3263504"/>
              <a:gd name="connsiteY2" fmla="*/ 1631752 h 3263504"/>
              <a:gd name="connsiteX3" fmla="*/ 1631752 w 3263504"/>
              <a:gd name="connsiteY3" fmla="*/ 3263504 h 3263504"/>
              <a:gd name="connsiteX4" fmla="*/ 0 w 3263504"/>
              <a:gd name="connsiteY4" fmla="*/ 1631752 h 326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3504" h="3263504">
                <a:moveTo>
                  <a:pt x="0" y="1631752"/>
                </a:moveTo>
                <a:cubicBezTo>
                  <a:pt x="0" y="730560"/>
                  <a:pt x="730560" y="0"/>
                  <a:pt x="1631752" y="0"/>
                </a:cubicBezTo>
                <a:cubicBezTo>
                  <a:pt x="2532944" y="0"/>
                  <a:pt x="3263504" y="730560"/>
                  <a:pt x="3263504" y="1631752"/>
                </a:cubicBezTo>
                <a:cubicBezTo>
                  <a:pt x="3263504" y="2532944"/>
                  <a:pt x="2532944" y="3263504"/>
                  <a:pt x="1631752" y="3263504"/>
                </a:cubicBezTo>
                <a:cubicBezTo>
                  <a:pt x="730560" y="3263504"/>
                  <a:pt x="0" y="2532944"/>
                  <a:pt x="0" y="1631752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6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8077" tIns="241407" rIns="1098077" bIns="2852211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2018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FC17BBA-ED3A-5040-892A-DEA1C5C47B65}"/>
              </a:ext>
            </a:extLst>
          </p:cNvPr>
          <p:cNvSpPr/>
          <p:nvPr/>
        </p:nvSpPr>
        <p:spPr>
          <a:xfrm>
            <a:off x="891733" y="3606947"/>
            <a:ext cx="2773978" cy="2773978"/>
          </a:xfrm>
          <a:custGeom>
            <a:avLst/>
            <a:gdLst>
              <a:gd name="connsiteX0" fmla="*/ 0 w 2773978"/>
              <a:gd name="connsiteY0" fmla="*/ 1386989 h 2773978"/>
              <a:gd name="connsiteX1" fmla="*/ 1386989 w 2773978"/>
              <a:gd name="connsiteY1" fmla="*/ 0 h 2773978"/>
              <a:gd name="connsiteX2" fmla="*/ 2773978 w 2773978"/>
              <a:gd name="connsiteY2" fmla="*/ 1386989 h 2773978"/>
              <a:gd name="connsiteX3" fmla="*/ 1386989 w 2773978"/>
              <a:gd name="connsiteY3" fmla="*/ 2773978 h 2773978"/>
              <a:gd name="connsiteX4" fmla="*/ 0 w 2773978"/>
              <a:gd name="connsiteY4" fmla="*/ 1386989 h 277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3978" h="2773978">
                <a:moveTo>
                  <a:pt x="0" y="1386989"/>
                </a:moveTo>
                <a:cubicBezTo>
                  <a:pt x="0" y="620976"/>
                  <a:pt x="620976" y="0"/>
                  <a:pt x="1386989" y="0"/>
                </a:cubicBezTo>
                <a:cubicBezTo>
                  <a:pt x="2153002" y="0"/>
                  <a:pt x="2773978" y="620976"/>
                  <a:pt x="2773978" y="1386989"/>
                </a:cubicBezTo>
                <a:cubicBezTo>
                  <a:pt x="2773978" y="2153002"/>
                  <a:pt x="2153002" y="2773978"/>
                  <a:pt x="1386989" y="2773978"/>
                </a:cubicBezTo>
                <a:cubicBezTo>
                  <a:pt x="620976" y="2773978"/>
                  <a:pt x="0" y="2153002"/>
                  <a:pt x="0" y="1386989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76338"/>
              <a:satOff val="3402"/>
              <a:lumOff val="4756"/>
              <a:alphaOff val="0"/>
            </a:schemeClr>
          </a:fillRef>
          <a:effectRef idx="0">
            <a:schemeClr val="accent6">
              <a:shade val="80000"/>
              <a:hueOff val="-76338"/>
              <a:satOff val="3402"/>
              <a:lumOff val="47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7082" tIns="237736" rIns="867082" bIns="237369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2017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E3C3E90-035A-F64E-8FA4-A7037C3038E9}"/>
              </a:ext>
            </a:extLst>
          </p:cNvPr>
          <p:cNvSpPr/>
          <p:nvPr/>
        </p:nvSpPr>
        <p:spPr>
          <a:xfrm>
            <a:off x="1136496" y="4096473"/>
            <a:ext cx="2284452" cy="2284452"/>
          </a:xfrm>
          <a:custGeom>
            <a:avLst/>
            <a:gdLst>
              <a:gd name="connsiteX0" fmla="*/ 0 w 2284452"/>
              <a:gd name="connsiteY0" fmla="*/ 1142226 h 2284452"/>
              <a:gd name="connsiteX1" fmla="*/ 1142226 w 2284452"/>
              <a:gd name="connsiteY1" fmla="*/ 0 h 2284452"/>
              <a:gd name="connsiteX2" fmla="*/ 2284452 w 2284452"/>
              <a:gd name="connsiteY2" fmla="*/ 1142226 h 2284452"/>
              <a:gd name="connsiteX3" fmla="*/ 1142226 w 2284452"/>
              <a:gd name="connsiteY3" fmla="*/ 2284452 h 2284452"/>
              <a:gd name="connsiteX4" fmla="*/ 0 w 2284452"/>
              <a:gd name="connsiteY4" fmla="*/ 1142226 h 228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452" h="2284452">
                <a:moveTo>
                  <a:pt x="0" y="1142226"/>
                </a:moveTo>
                <a:cubicBezTo>
                  <a:pt x="0" y="511392"/>
                  <a:pt x="511392" y="0"/>
                  <a:pt x="1142226" y="0"/>
                </a:cubicBezTo>
                <a:cubicBezTo>
                  <a:pt x="1773060" y="0"/>
                  <a:pt x="2284452" y="511392"/>
                  <a:pt x="2284452" y="1142226"/>
                </a:cubicBezTo>
                <a:cubicBezTo>
                  <a:pt x="2284452" y="1773060"/>
                  <a:pt x="1773060" y="2284452"/>
                  <a:pt x="1142226" y="2284452"/>
                </a:cubicBezTo>
                <a:cubicBezTo>
                  <a:pt x="511392" y="2284452"/>
                  <a:pt x="0" y="1773060"/>
                  <a:pt x="0" y="114222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152677"/>
              <a:satOff val="6804"/>
              <a:lumOff val="9512"/>
              <a:alphaOff val="0"/>
            </a:schemeClr>
          </a:fillRef>
          <a:effectRef idx="0">
            <a:schemeClr val="accent6">
              <a:shade val="80000"/>
              <a:hueOff val="-152677"/>
              <a:satOff val="6804"/>
              <a:lumOff val="951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356" tIns="235859" rIns="629356" bIns="1889803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2016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59B0361-0EC7-664B-883F-75674A394765}"/>
              </a:ext>
            </a:extLst>
          </p:cNvPr>
          <p:cNvSpPr/>
          <p:nvPr/>
        </p:nvSpPr>
        <p:spPr>
          <a:xfrm>
            <a:off x="1381259" y="4585998"/>
            <a:ext cx="1794927" cy="1794927"/>
          </a:xfrm>
          <a:custGeom>
            <a:avLst/>
            <a:gdLst>
              <a:gd name="connsiteX0" fmla="*/ 0 w 1794927"/>
              <a:gd name="connsiteY0" fmla="*/ 897464 h 1794927"/>
              <a:gd name="connsiteX1" fmla="*/ 897464 w 1794927"/>
              <a:gd name="connsiteY1" fmla="*/ 0 h 1794927"/>
              <a:gd name="connsiteX2" fmla="*/ 1794928 w 1794927"/>
              <a:gd name="connsiteY2" fmla="*/ 897464 h 1794927"/>
              <a:gd name="connsiteX3" fmla="*/ 897464 w 1794927"/>
              <a:gd name="connsiteY3" fmla="*/ 1794928 h 1794927"/>
              <a:gd name="connsiteX4" fmla="*/ 0 w 1794927"/>
              <a:gd name="connsiteY4" fmla="*/ 897464 h 179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4927" h="1794927">
                <a:moveTo>
                  <a:pt x="0" y="897464"/>
                </a:moveTo>
                <a:cubicBezTo>
                  <a:pt x="0" y="401808"/>
                  <a:pt x="401808" y="0"/>
                  <a:pt x="897464" y="0"/>
                </a:cubicBezTo>
                <a:cubicBezTo>
                  <a:pt x="1393120" y="0"/>
                  <a:pt x="1794928" y="401808"/>
                  <a:pt x="1794928" y="897464"/>
                </a:cubicBezTo>
                <a:cubicBezTo>
                  <a:pt x="1794928" y="1393120"/>
                  <a:pt x="1393120" y="1794928"/>
                  <a:pt x="897464" y="1794928"/>
                </a:cubicBezTo>
                <a:cubicBezTo>
                  <a:pt x="401808" y="1794928"/>
                  <a:pt x="0" y="1393120"/>
                  <a:pt x="0" y="89746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229015"/>
              <a:satOff val="10205"/>
              <a:lumOff val="14267"/>
              <a:alphaOff val="0"/>
            </a:schemeClr>
          </a:fillRef>
          <a:effectRef idx="0">
            <a:schemeClr val="accent6">
              <a:shade val="80000"/>
              <a:hueOff val="-229015"/>
              <a:satOff val="10205"/>
              <a:lumOff val="142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1065" tIns="239776" rIns="491066" bIns="138852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2015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D6D971F-D770-2846-ACD5-A98DA0C2697E}"/>
              </a:ext>
            </a:extLst>
          </p:cNvPr>
          <p:cNvSpPr/>
          <p:nvPr/>
        </p:nvSpPr>
        <p:spPr>
          <a:xfrm>
            <a:off x="1626022" y="5075524"/>
            <a:ext cx="1305401" cy="1305401"/>
          </a:xfrm>
          <a:custGeom>
            <a:avLst/>
            <a:gdLst>
              <a:gd name="connsiteX0" fmla="*/ 0 w 1305401"/>
              <a:gd name="connsiteY0" fmla="*/ 652701 h 1305401"/>
              <a:gd name="connsiteX1" fmla="*/ 652701 w 1305401"/>
              <a:gd name="connsiteY1" fmla="*/ 0 h 1305401"/>
              <a:gd name="connsiteX2" fmla="*/ 1305402 w 1305401"/>
              <a:gd name="connsiteY2" fmla="*/ 652701 h 1305401"/>
              <a:gd name="connsiteX3" fmla="*/ 652701 w 1305401"/>
              <a:gd name="connsiteY3" fmla="*/ 1305402 h 1305401"/>
              <a:gd name="connsiteX4" fmla="*/ 0 w 1305401"/>
              <a:gd name="connsiteY4" fmla="*/ 652701 h 13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5401" h="1305401">
                <a:moveTo>
                  <a:pt x="0" y="652701"/>
                </a:moveTo>
                <a:cubicBezTo>
                  <a:pt x="0" y="292224"/>
                  <a:pt x="292224" y="0"/>
                  <a:pt x="652701" y="0"/>
                </a:cubicBezTo>
                <a:cubicBezTo>
                  <a:pt x="1013178" y="0"/>
                  <a:pt x="1305402" y="292224"/>
                  <a:pt x="1305402" y="652701"/>
                </a:cubicBezTo>
                <a:cubicBezTo>
                  <a:pt x="1305402" y="1013178"/>
                  <a:pt x="1013178" y="1305402"/>
                  <a:pt x="652701" y="1305402"/>
                </a:cubicBezTo>
                <a:cubicBezTo>
                  <a:pt x="292224" y="1305402"/>
                  <a:pt x="0" y="1013178"/>
                  <a:pt x="0" y="652701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05354"/>
              <a:satOff val="13607"/>
              <a:lumOff val="19023"/>
              <a:alphaOff val="0"/>
            </a:schemeClr>
          </a:fillRef>
          <a:effectRef idx="0">
            <a:schemeClr val="accent6">
              <a:shade val="80000"/>
              <a:hueOff val="-305354"/>
              <a:satOff val="13607"/>
              <a:lumOff val="1902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6677" tIns="241407" rIns="306677" bIns="894108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5, 5.1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5D25CE1-37C4-9340-AA88-C0A1D9020BDD}"/>
              </a:ext>
            </a:extLst>
          </p:cNvPr>
          <p:cNvSpPr/>
          <p:nvPr/>
        </p:nvSpPr>
        <p:spPr>
          <a:xfrm>
            <a:off x="1870785" y="5565050"/>
            <a:ext cx="815876" cy="815876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1" kern="1200">
                <a:solidFill>
                  <a:schemeClr val="tx1"/>
                </a:solidFill>
              </a:rPr>
              <a:t>ES 3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329499D-8098-2C4B-A573-F2987A0A8FE7}"/>
              </a:ext>
            </a:extLst>
          </p:cNvPr>
          <p:cNvSpPr/>
          <p:nvPr/>
        </p:nvSpPr>
        <p:spPr>
          <a:xfrm>
            <a:off x="2138492" y="6100466"/>
            <a:ext cx="280460" cy="280460"/>
          </a:xfrm>
          <a:custGeom>
            <a:avLst/>
            <a:gdLst>
              <a:gd name="connsiteX0" fmla="*/ 0 w 815876"/>
              <a:gd name="connsiteY0" fmla="*/ 407938 h 815876"/>
              <a:gd name="connsiteX1" fmla="*/ 407938 w 815876"/>
              <a:gd name="connsiteY1" fmla="*/ 0 h 815876"/>
              <a:gd name="connsiteX2" fmla="*/ 815876 w 815876"/>
              <a:gd name="connsiteY2" fmla="*/ 407938 h 815876"/>
              <a:gd name="connsiteX3" fmla="*/ 407938 w 815876"/>
              <a:gd name="connsiteY3" fmla="*/ 815876 h 815876"/>
              <a:gd name="connsiteX4" fmla="*/ 0 w 815876"/>
              <a:gd name="connsiteY4" fmla="*/ 407938 h 81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5876" h="815876">
                <a:moveTo>
                  <a:pt x="0" y="407938"/>
                </a:moveTo>
                <a:cubicBezTo>
                  <a:pt x="0" y="182640"/>
                  <a:pt x="182640" y="0"/>
                  <a:pt x="407938" y="0"/>
                </a:cubicBezTo>
                <a:cubicBezTo>
                  <a:pt x="633236" y="0"/>
                  <a:pt x="815876" y="182640"/>
                  <a:pt x="815876" y="407938"/>
                </a:cubicBezTo>
                <a:cubicBezTo>
                  <a:pt x="815876" y="633236"/>
                  <a:pt x="633236" y="815876"/>
                  <a:pt x="407938" y="815876"/>
                </a:cubicBezTo>
                <a:cubicBezTo>
                  <a:pt x="182640" y="815876"/>
                  <a:pt x="0" y="633236"/>
                  <a:pt x="0" y="407938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shade val="80000"/>
              <a:hueOff val="-381692"/>
              <a:satOff val="17009"/>
              <a:lumOff val="23779"/>
              <a:alphaOff val="0"/>
            </a:schemeClr>
          </a:fillRef>
          <a:effectRef idx="0">
            <a:schemeClr val="accent6">
              <a:shade val="80000"/>
              <a:hueOff val="-381692"/>
              <a:satOff val="17009"/>
              <a:lumOff val="2377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714" tIns="282200" rIns="197715" bIns="282202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100" b="1" kern="12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DE2EE7-C786-7942-9E19-CFD0FA059FC5}"/>
              </a:ext>
            </a:extLst>
          </p:cNvPr>
          <p:cNvSpPr txBox="1"/>
          <p:nvPr/>
        </p:nvSpPr>
        <p:spPr>
          <a:xfrm>
            <a:off x="254639" y="1522167"/>
            <a:ext cx="260597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200"/>
              <a:t>ES 2019 (</a:t>
            </a:r>
            <a:r>
              <a:rPr lang="sk-SK" sz="3200" i="1"/>
              <a:t>10th</a:t>
            </a:r>
            <a:r>
              <a:rPr lang="sk-SK" sz="3200"/>
              <a:t>)</a:t>
            </a:r>
          </a:p>
          <a:p>
            <a:endParaRPr lang="sk-SK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584099-29A7-074F-A2F7-26209B6396AE}"/>
              </a:ext>
            </a:extLst>
          </p:cNvPr>
          <p:cNvSpPr txBox="1"/>
          <p:nvPr/>
        </p:nvSpPr>
        <p:spPr>
          <a:xfrm>
            <a:off x="1925928" y="2803168"/>
            <a:ext cx="678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sz="1200" b="1"/>
              <a:t>ES 2019</a:t>
            </a:r>
          </a:p>
        </p:txBody>
      </p:sp>
    </p:spTree>
    <p:extLst>
      <p:ext uri="{BB962C8B-B14F-4D97-AF65-F5344CB8AC3E}">
        <p14:creationId xmlns:p14="http://schemas.microsoft.com/office/powerpoint/2010/main" val="269373579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616" y="0"/>
            <a:ext cx="8182719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84026" y="2043663"/>
            <a:ext cx="4578895" cy="203105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_aux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284026" y="4074718"/>
            <a:ext cx="4578895" cy="682079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09488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Other Related Languages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1000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Flow - </a:t>
            </a:r>
            <a:r>
              <a:rPr lang="en-US">
                <a:hlinkClick r:id="rId2"/>
              </a:rPr>
              <a:t>https://flow.org/en/</a:t>
            </a:r>
            <a:endParaRPr lang="en-US"/>
          </a:p>
          <a:p>
            <a:pPr lvl="1"/>
            <a:r>
              <a:rPr lang="en-US"/>
              <a:t>STATIC TYPE CHECKER FOR JAVASCRIPT</a:t>
            </a:r>
          </a:p>
          <a:p>
            <a:r>
              <a:rPr lang="en-US" err="1"/>
              <a:t>TypeScript</a:t>
            </a:r>
            <a:endParaRPr lang="en-US"/>
          </a:p>
          <a:p>
            <a:r>
              <a:rPr lang="en-US" err="1"/>
              <a:t>CofeeScript</a:t>
            </a:r>
            <a:endParaRPr lang="en-US"/>
          </a:p>
          <a:p>
            <a:r>
              <a:rPr lang="en-US" err="1"/>
              <a:t>LiveScript</a:t>
            </a:r>
            <a:r>
              <a:rPr lang="en-US"/>
              <a:t> - </a:t>
            </a:r>
            <a:r>
              <a:rPr lang="en-US">
                <a:hlinkClick r:id="rId3"/>
              </a:rPr>
              <a:t>http://livescript.net</a:t>
            </a:r>
            <a:endParaRPr lang="en-US"/>
          </a:p>
          <a:p>
            <a:r>
              <a:rPr lang="en-US" err="1"/>
              <a:t>WebAssembly</a:t>
            </a:r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572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JavaScript, </a:t>
            </a:r>
            <a:r>
              <a:rPr lang="en-US" err="1"/>
              <a:t>ECMAScript</a:t>
            </a:r>
            <a:r>
              <a:rPr lang="en-US"/>
              <a:t> - versions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75268" y="5838514"/>
            <a:ext cx="268286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>
                <a:hlinkClick r:id="rId2"/>
              </a:rPr>
              <a:t>https://developer.mozilla.org/en-US/docs/Web/JavaScript/New_in_JavaScript</a:t>
            </a:r>
            <a:endParaRPr lang="en-US" sz="1000"/>
          </a:p>
          <a:p>
            <a:endParaRPr lang="en-US" sz="100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3478" y="1607484"/>
            <a:ext cx="2226655" cy="407351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815" y="1607484"/>
            <a:ext cx="3954686" cy="4073518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6945" y="1607484"/>
            <a:ext cx="556533" cy="55653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936" y="1657393"/>
            <a:ext cx="540879" cy="54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02930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Features by versions and runtimes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78" y="1522036"/>
            <a:ext cx="6728174" cy="179665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7578" y="3317632"/>
            <a:ext cx="25571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hlinkClick r:id="rId3"/>
              </a:rPr>
              <a:t>http://pointedears.de/scripts/test/es-matrix/</a:t>
            </a:r>
            <a:endParaRPr lang="en-US" sz="1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79" y="3651481"/>
            <a:ext cx="6657790" cy="228675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77579" y="6002898"/>
            <a:ext cx="24801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hlinkClick r:id="rId5"/>
              </a:rPr>
              <a:t>https://kangax.github.io/compat-table/es6/</a:t>
            </a:r>
            <a:endParaRPr lang="en-US" sz="1000"/>
          </a:p>
          <a:p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578981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CC185-1F97-8448-90B4-8BE9F1443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sample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2DF1A-A660-494E-B02A-A92727636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3162748"/>
            <a:ext cx="4038600" cy="2963415"/>
          </a:xfrm>
        </p:spPr>
        <p:txBody>
          <a:bodyPr>
            <a:normAutofit fontScale="92500" lnSpcReduction="10000"/>
          </a:bodyPr>
          <a:lstStyle/>
          <a:p>
            <a:r>
              <a:rPr lang="sk-SK" dirty="0" err="1"/>
              <a:t>open</a:t>
            </a:r>
            <a:r>
              <a:rPr lang="sk-SK" dirty="0"/>
              <a:t> ./02-prednasky/</a:t>
            </a:r>
            <a:r>
              <a:rPr lang="sk-SK" dirty="0" err="1"/>
              <a:t>samples</a:t>
            </a:r>
            <a:r>
              <a:rPr lang="sk-SK" dirty="0"/>
              <a:t>/01-source-code/</a:t>
            </a:r>
            <a:r>
              <a:rPr lang="sk-SK" dirty="0" err="1"/>
              <a:t>app.</a:t>
            </a:r>
            <a:r>
              <a:rPr lang="sk-SK" b="1" dirty="0" err="1"/>
              <a:t>html</a:t>
            </a:r>
            <a:endParaRPr lang="sk-SK" b="1" dirty="0"/>
          </a:p>
          <a:p>
            <a:endParaRPr lang="sk-SK" b="1" dirty="0"/>
          </a:p>
          <a:p>
            <a:r>
              <a:rPr lang="sk-SK" dirty="0" err="1"/>
              <a:t>loads</a:t>
            </a:r>
            <a:r>
              <a:rPr lang="sk-SK" dirty="0"/>
              <a:t> html </a:t>
            </a:r>
            <a:r>
              <a:rPr lang="sk-SK" dirty="0" err="1"/>
              <a:t>page</a:t>
            </a:r>
            <a:endParaRPr lang="sk-SK" dirty="0"/>
          </a:p>
          <a:p>
            <a:pPr lvl="1"/>
            <a:r>
              <a:rPr lang="sk-SK" b="1" dirty="0" err="1"/>
              <a:t>loads</a:t>
            </a:r>
            <a:r>
              <a:rPr lang="sk-SK" b="1" dirty="0"/>
              <a:t> </a:t>
            </a:r>
            <a:r>
              <a:rPr lang="sk-SK" b="1" dirty="0" err="1"/>
              <a:t>js</a:t>
            </a:r>
            <a:r>
              <a:rPr lang="sk-SK" b="1" dirty="0"/>
              <a:t> </a:t>
            </a:r>
            <a:r>
              <a:rPr lang="sk-SK" b="1" dirty="0" err="1"/>
              <a:t>source</a:t>
            </a:r>
            <a:r>
              <a:rPr lang="sk-SK" b="1" dirty="0"/>
              <a:t> </a:t>
            </a:r>
            <a:r>
              <a:rPr lang="sk-SK" b="1" dirty="0" err="1"/>
              <a:t>codes</a:t>
            </a:r>
            <a:endParaRPr lang="sk-SK" b="1" dirty="0"/>
          </a:p>
          <a:p>
            <a:pPr lvl="1"/>
            <a:r>
              <a:rPr lang="sk-SK" b="1" dirty="0" err="1"/>
              <a:t>executes</a:t>
            </a:r>
            <a:r>
              <a:rPr lang="sk-SK" b="1" dirty="0"/>
              <a:t> JS</a:t>
            </a:r>
          </a:p>
          <a:p>
            <a:endParaRPr lang="sk-SK" b="1" dirty="0"/>
          </a:p>
          <a:p>
            <a:endParaRPr lang="sk-SK" b="1" dirty="0"/>
          </a:p>
          <a:p>
            <a:endParaRPr lang="sk-S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E3C3F6-86E0-9946-8142-0D83385B1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3162748"/>
            <a:ext cx="4038600" cy="2963415"/>
          </a:xfrm>
        </p:spPr>
        <p:txBody>
          <a:bodyPr>
            <a:normAutofit fontScale="92500" lnSpcReduction="10000"/>
          </a:bodyPr>
          <a:lstStyle/>
          <a:p>
            <a:r>
              <a:rPr lang="sk-SK" dirty="0" err="1"/>
              <a:t>node</a:t>
            </a:r>
            <a:r>
              <a:rPr lang="sk-SK" dirty="0"/>
              <a:t> ./02-prednasky/</a:t>
            </a:r>
            <a:r>
              <a:rPr lang="sk-SK" dirty="0" err="1"/>
              <a:t>samples</a:t>
            </a:r>
            <a:r>
              <a:rPr lang="sk-SK" dirty="0"/>
              <a:t>/01-source-code/</a:t>
            </a:r>
            <a:r>
              <a:rPr lang="sk-SK" b="1" dirty="0" err="1"/>
              <a:t>app.js</a:t>
            </a:r>
            <a:endParaRPr lang="sk-SK" b="1" dirty="0"/>
          </a:p>
          <a:p>
            <a:endParaRPr lang="sk-SK" b="1" dirty="0"/>
          </a:p>
          <a:p>
            <a:r>
              <a:rPr lang="sk-SK" b="1" dirty="0" err="1"/>
              <a:t>loads</a:t>
            </a:r>
            <a:r>
              <a:rPr lang="sk-SK" b="1" dirty="0"/>
              <a:t> </a:t>
            </a:r>
            <a:r>
              <a:rPr lang="sk-SK" b="1" dirty="0" err="1"/>
              <a:t>js</a:t>
            </a:r>
            <a:r>
              <a:rPr lang="sk-SK" b="1" dirty="0"/>
              <a:t> </a:t>
            </a:r>
            <a:r>
              <a:rPr lang="sk-SK" b="1" dirty="0" err="1"/>
              <a:t>source</a:t>
            </a:r>
            <a:r>
              <a:rPr lang="sk-SK" b="1" dirty="0"/>
              <a:t> </a:t>
            </a:r>
            <a:r>
              <a:rPr lang="sk-SK" b="1" dirty="0" err="1"/>
              <a:t>codes</a:t>
            </a:r>
            <a:endParaRPr lang="sk-SK" b="1" dirty="0"/>
          </a:p>
          <a:p>
            <a:r>
              <a:rPr lang="sk-SK" b="1" dirty="0" err="1"/>
              <a:t>executes</a:t>
            </a:r>
            <a:r>
              <a:rPr lang="sk-SK" b="1" dirty="0"/>
              <a:t> JS</a:t>
            </a:r>
          </a:p>
          <a:p>
            <a:endParaRPr lang="sk-SK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401AF4-53E6-C540-804D-0E82BEEEEDDF}"/>
              </a:ext>
            </a:extLst>
          </p:cNvPr>
          <p:cNvSpPr txBox="1"/>
          <p:nvPr/>
        </p:nvSpPr>
        <p:spPr>
          <a:xfrm>
            <a:off x="694764" y="6038316"/>
            <a:ext cx="7906871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sk-SK" dirty="0"/>
              <a:t>Môžeme mať kód, ktorý beží aj v </a:t>
            </a:r>
            <a:r>
              <a:rPr lang="sk-SK" dirty="0" err="1"/>
              <a:t>browsri</a:t>
            </a:r>
            <a:r>
              <a:rPr lang="sk-SK" dirty="0"/>
              <a:t> aj na </a:t>
            </a:r>
            <a:r>
              <a:rPr lang="sk-SK" dirty="0" err="1"/>
              <a:t>servri</a:t>
            </a:r>
            <a:r>
              <a:rPr lang="sk-SK" dirty="0"/>
              <a:t> (</a:t>
            </a:r>
            <a:r>
              <a:rPr lang="sk-SK" dirty="0" err="1"/>
              <a:t>node.js</a:t>
            </a:r>
            <a:r>
              <a:rPr lang="sk-SK" dirty="0"/>
              <a:t>)</a:t>
            </a:r>
          </a:p>
          <a:p>
            <a:r>
              <a:rPr lang="sk-SK" dirty="0"/>
              <a:t>Tie kódy, ktoré nerobia interakciu a IO, interakcia a IO budú v oboch prípadoch iné 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3DE1E22C-8157-8447-BBF1-B3A81B93C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965648"/>
            <a:ext cx="80772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3259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ES – Data Types</a:t>
            </a:r>
            <a:endParaRPr lang="sk-SK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Ref Guide, Spec, Books, Tests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err="1"/>
              <a:t>Jokes, Blames, …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1562300"/>
          </a:xfrm>
        </p:spPr>
        <p:txBody>
          <a:bodyPr>
            <a:normAutofit/>
          </a:bodyPr>
          <a:lstStyle/>
          <a:p>
            <a:r>
              <a:rPr lang="sk-SK">
                <a:hlinkClick r:id="rId2"/>
              </a:rPr>
              <a:t>https://www.destroyallsoftware.com/talks/wa</a:t>
            </a:r>
            <a:r>
              <a:rPr lang="en-US">
                <a:hlinkClick r:id="rId2"/>
              </a:rPr>
              <a:t>t</a:t>
            </a:r>
            <a:endParaRPr lang="en-US"/>
          </a:p>
          <a:p>
            <a:endParaRPr lang="sk-SK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704" y="4138210"/>
            <a:ext cx="1073748" cy="1327509"/>
          </a:xfrm>
          <a:prstGeom prst="rect">
            <a:avLst/>
          </a:prstGeom>
        </p:spPr>
      </p:pic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1562300"/>
          </a:xfrm>
        </p:spPr>
        <p:txBody>
          <a:bodyPr>
            <a:normAutofit fontScale="62500" lnSpcReduction="20000"/>
          </a:bodyPr>
          <a:lstStyle/>
          <a:p>
            <a:r>
              <a:rPr lang="sk-SK">
                <a:hlinkClick r:id="rId4"/>
              </a:rPr>
              <a:t>http://2ality.com/2013/01/categorizing-values.html</a:t>
            </a:r>
            <a:endParaRPr lang="sk-SK"/>
          </a:p>
          <a:p>
            <a:r>
              <a:rPr lang="sk-SK">
                <a:hlinkClick r:id="rId5"/>
              </a:rPr>
              <a:t>http://2ality.com/2013/10/typeof-null.html</a:t>
            </a:r>
            <a:endParaRPr lang="sk-SK"/>
          </a:p>
          <a:p>
            <a:r>
              <a:rPr lang="en-US">
                <a:hlinkClick r:id="rId6"/>
              </a:rPr>
              <a:t>https://medium.com/dailyjs/the-why-behind-the-wat-an-explanation-of-javascripts-weird-type-system-83b92879a8db</a:t>
            </a:r>
            <a:endParaRPr lang="en-US"/>
          </a:p>
          <a:p>
            <a:pPr marL="0" indent="0">
              <a:buNone/>
            </a:pPr>
            <a:endParaRPr lang="sk-SK"/>
          </a:p>
          <a:p>
            <a:pPr marL="0" indent="0">
              <a:buNone/>
            </a:pPr>
            <a:endParaRPr lang="sk-SK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59237" y="4138210"/>
            <a:ext cx="1756355" cy="132750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18787" y="4138210"/>
            <a:ext cx="1895450" cy="131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7076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4C47D-0E29-D84B-B2C9-1CE3B5C2A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err="1"/>
              <a:t>Variable</a:t>
            </a:r>
            <a:r>
              <a:rPr lang="sk-SK"/>
              <a:t> </a:t>
            </a:r>
            <a:r>
              <a:rPr lang="sk-SK" err="1"/>
              <a:t>declarations</a:t>
            </a:r>
            <a:r>
              <a:rPr lang="sk-SK"/>
              <a:t> in </a:t>
            </a:r>
            <a:r>
              <a:rPr lang="sk-SK" err="1"/>
              <a:t>wild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0FFEF-8373-A84A-84A8-D4C083666A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/>
              <a:t>let var </a:t>
            </a:r>
            <a:r>
              <a:rPr lang="sk-SK" err="1"/>
              <a:t>const</a:t>
            </a:r>
            <a:r>
              <a:rPr lang="sk-SK"/>
              <a:t> in </a:t>
            </a:r>
            <a:r>
              <a:rPr lang="sk-SK" err="1"/>
              <a:t>node</a:t>
            </a:r>
            <a:r>
              <a:rPr lang="sk-SK"/>
              <a:t>/</a:t>
            </a:r>
            <a:r>
              <a:rPr lang="sk-SK" err="1"/>
              <a:t>lib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1740EB-7455-E94B-8041-D177025141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k-SK"/>
              <a:t>$ </a:t>
            </a:r>
            <a:r>
              <a:rPr lang="sk-SK" err="1"/>
              <a:t>grasp</a:t>
            </a:r>
            <a:r>
              <a:rPr lang="sk-SK"/>
              <a:t> "var-</a:t>
            </a:r>
            <a:r>
              <a:rPr lang="sk-SK" err="1"/>
              <a:t>decs</a:t>
            </a:r>
            <a:r>
              <a:rPr lang="sk-SK"/>
              <a:t>[</a:t>
            </a:r>
            <a:r>
              <a:rPr lang="sk-SK" err="1"/>
              <a:t>kind</a:t>
            </a:r>
            <a:r>
              <a:rPr lang="sk-SK"/>
              <a:t>=var]" ../</a:t>
            </a:r>
            <a:r>
              <a:rPr lang="sk-SK" err="1"/>
              <a:t>node</a:t>
            </a:r>
            <a:r>
              <a:rPr lang="sk-SK"/>
              <a:t>/</a:t>
            </a:r>
            <a:r>
              <a:rPr lang="sk-SK" err="1"/>
              <a:t>lib</a:t>
            </a:r>
            <a:r>
              <a:rPr lang="sk-SK"/>
              <a:t> -r -c | </a:t>
            </a:r>
            <a:r>
              <a:rPr lang="sk-SK" err="1"/>
              <a:t>decolorize</a:t>
            </a:r>
            <a:r>
              <a:rPr lang="sk-SK"/>
              <a:t> | </a:t>
            </a:r>
            <a:r>
              <a:rPr lang="sk-SK" err="1"/>
              <a:t>clmn-sum</a:t>
            </a:r>
            <a:r>
              <a:rPr lang="sk-SK"/>
              <a:t> 2 ":"</a:t>
            </a:r>
          </a:p>
          <a:p>
            <a:pPr lvl="1"/>
            <a:r>
              <a:rPr lang="sk-SK"/>
              <a:t>1150</a:t>
            </a:r>
          </a:p>
          <a:p>
            <a:r>
              <a:rPr lang="sk-SK"/>
              <a:t>$ </a:t>
            </a:r>
            <a:r>
              <a:rPr lang="sk-SK" err="1"/>
              <a:t>grasp</a:t>
            </a:r>
            <a:r>
              <a:rPr lang="sk-SK"/>
              <a:t> "var-</a:t>
            </a:r>
            <a:r>
              <a:rPr lang="sk-SK" err="1"/>
              <a:t>decs</a:t>
            </a:r>
            <a:r>
              <a:rPr lang="sk-SK"/>
              <a:t>[</a:t>
            </a:r>
            <a:r>
              <a:rPr lang="sk-SK" err="1"/>
              <a:t>kind</a:t>
            </a:r>
            <a:r>
              <a:rPr lang="sk-SK"/>
              <a:t>=let]" ../</a:t>
            </a:r>
            <a:r>
              <a:rPr lang="sk-SK" err="1"/>
              <a:t>node</a:t>
            </a:r>
            <a:r>
              <a:rPr lang="sk-SK"/>
              <a:t>/</a:t>
            </a:r>
            <a:r>
              <a:rPr lang="sk-SK" err="1"/>
              <a:t>lib</a:t>
            </a:r>
            <a:r>
              <a:rPr lang="sk-SK"/>
              <a:t> -r -c | </a:t>
            </a:r>
            <a:r>
              <a:rPr lang="sk-SK" err="1"/>
              <a:t>decolorize</a:t>
            </a:r>
            <a:r>
              <a:rPr lang="sk-SK"/>
              <a:t> | </a:t>
            </a:r>
            <a:r>
              <a:rPr lang="sk-SK" err="1"/>
              <a:t>clmn-sum</a:t>
            </a:r>
            <a:r>
              <a:rPr lang="sk-SK"/>
              <a:t> 2 ":"</a:t>
            </a:r>
          </a:p>
          <a:p>
            <a:pPr lvl="1"/>
            <a:r>
              <a:rPr lang="sk-SK"/>
              <a:t>419</a:t>
            </a:r>
          </a:p>
          <a:p>
            <a:r>
              <a:rPr lang="sk-SK"/>
              <a:t>$ </a:t>
            </a:r>
            <a:r>
              <a:rPr lang="sk-SK" err="1"/>
              <a:t>grasp</a:t>
            </a:r>
            <a:r>
              <a:rPr lang="sk-SK"/>
              <a:t> "var-</a:t>
            </a:r>
            <a:r>
              <a:rPr lang="sk-SK" err="1"/>
              <a:t>decs</a:t>
            </a:r>
            <a:r>
              <a:rPr lang="sk-SK"/>
              <a:t>[</a:t>
            </a:r>
            <a:r>
              <a:rPr lang="sk-SK" err="1"/>
              <a:t>kind</a:t>
            </a:r>
            <a:r>
              <a:rPr lang="sk-SK"/>
              <a:t>=</a:t>
            </a:r>
            <a:r>
              <a:rPr lang="sk-SK" err="1"/>
              <a:t>const</a:t>
            </a:r>
            <a:r>
              <a:rPr lang="sk-SK"/>
              <a:t>]" ../</a:t>
            </a:r>
            <a:r>
              <a:rPr lang="sk-SK" err="1"/>
              <a:t>node</a:t>
            </a:r>
            <a:r>
              <a:rPr lang="sk-SK"/>
              <a:t>/</a:t>
            </a:r>
            <a:r>
              <a:rPr lang="sk-SK" err="1"/>
              <a:t>lib</a:t>
            </a:r>
            <a:r>
              <a:rPr lang="sk-SK"/>
              <a:t> -r -c | </a:t>
            </a:r>
            <a:r>
              <a:rPr lang="sk-SK" err="1"/>
              <a:t>decolorize</a:t>
            </a:r>
            <a:r>
              <a:rPr lang="sk-SK"/>
              <a:t> | </a:t>
            </a:r>
            <a:r>
              <a:rPr lang="sk-SK" err="1"/>
              <a:t>clmn-sum</a:t>
            </a:r>
            <a:r>
              <a:rPr lang="sk-SK"/>
              <a:t> 2 ":"</a:t>
            </a:r>
          </a:p>
          <a:p>
            <a:pPr lvl="1"/>
            <a:r>
              <a:rPr lang="sk-SK"/>
              <a:t>3294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D431D2-99D5-6D44-8C43-59A1C75BFD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54A4A3-3F6F-654E-BD72-4D18F6F000D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k-SK" err="1"/>
              <a:t>Neni</a:t>
            </a:r>
            <a:r>
              <a:rPr lang="sk-SK"/>
              <a:t> to presne lebo </a:t>
            </a:r>
            <a:r>
              <a:rPr lang="sk-SK" err="1"/>
              <a:t>grasp</a:t>
            </a:r>
            <a:r>
              <a:rPr lang="sk-SK"/>
              <a:t> </a:t>
            </a:r>
            <a:r>
              <a:rPr lang="sk-SK" err="1"/>
              <a:t>pada</a:t>
            </a:r>
            <a:r>
              <a:rPr lang="sk-SK"/>
              <a:t> na </a:t>
            </a:r>
            <a:r>
              <a:rPr lang="sk-SK" err="1"/>
              <a:t>viacerych</a:t>
            </a:r>
            <a:r>
              <a:rPr lang="sk-SK"/>
              <a:t> </a:t>
            </a:r>
            <a:r>
              <a:rPr lang="sk-SK" err="1"/>
              <a:t>zdrojakoch</a:t>
            </a:r>
            <a:r>
              <a:rPr lang="sk-SK"/>
              <a:t>, ale </a:t>
            </a:r>
            <a:r>
              <a:rPr lang="sk-SK" err="1"/>
              <a:t>stale</a:t>
            </a:r>
            <a:r>
              <a:rPr lang="sk-SK"/>
              <a:t> sa var </a:t>
            </a:r>
            <a:r>
              <a:rPr lang="sk-SK" err="1"/>
              <a:t>dost</a:t>
            </a:r>
            <a:r>
              <a:rPr lang="sk-SK"/>
              <a:t> </a:t>
            </a:r>
            <a:r>
              <a:rPr lang="sk-SK" err="1"/>
              <a:t>casto</a:t>
            </a:r>
            <a:r>
              <a:rPr lang="sk-SK"/>
              <a:t> </a:t>
            </a:r>
            <a:r>
              <a:rPr lang="sk-SK" err="1"/>
              <a:t>pouziva</a:t>
            </a:r>
            <a:r>
              <a:rPr lang="sk-SK"/>
              <a:t>, </a:t>
            </a:r>
            <a:r>
              <a:rPr lang="sk-SK" err="1"/>
              <a:t>otazka</a:t>
            </a:r>
            <a:r>
              <a:rPr lang="sk-SK"/>
              <a:t> znie </a:t>
            </a:r>
            <a:r>
              <a:rPr lang="sk-SK" err="1"/>
              <a:t>preco</a:t>
            </a:r>
            <a:r>
              <a:rPr lang="sk-SK"/>
              <a:t> </a:t>
            </a:r>
          </a:p>
          <a:p>
            <a:r>
              <a:rPr lang="sk-SK" err="1"/>
              <a:t>Nuz</a:t>
            </a:r>
            <a:r>
              <a:rPr lang="sk-SK"/>
              <a:t> </a:t>
            </a:r>
            <a:r>
              <a:rPr lang="sk-SK" err="1"/>
              <a:t>napriklad</a:t>
            </a:r>
            <a:r>
              <a:rPr lang="sk-SK"/>
              <a:t> pre toto: </a:t>
            </a:r>
            <a:r>
              <a:rPr lang="sk-SK" err="1"/>
              <a:t>Inside</a:t>
            </a:r>
            <a:r>
              <a:rPr lang="sk-SK"/>
              <a:t> </a:t>
            </a:r>
            <a:r>
              <a:rPr lang="sk-SK" err="1"/>
              <a:t>loops</a:t>
            </a:r>
            <a:r>
              <a:rPr lang="sk-SK"/>
              <a:t> </a:t>
            </a:r>
            <a:r>
              <a:rPr lang="sk-SK" b="1"/>
              <a:t>let</a:t>
            </a:r>
            <a:r>
              <a:rPr lang="sk-SK"/>
              <a:t> </a:t>
            </a:r>
            <a:r>
              <a:rPr lang="sk-SK" err="1"/>
              <a:t>is</a:t>
            </a:r>
            <a:r>
              <a:rPr lang="sk-SK"/>
              <a:t> </a:t>
            </a:r>
            <a:r>
              <a:rPr lang="sk-SK" err="1"/>
              <a:t>significantly</a:t>
            </a:r>
            <a:r>
              <a:rPr lang="sk-SK"/>
              <a:t> </a:t>
            </a:r>
            <a:r>
              <a:rPr lang="sk-SK" err="1"/>
              <a:t>slower</a:t>
            </a:r>
            <a:r>
              <a:rPr lang="sk-SK"/>
              <a:t> </a:t>
            </a:r>
            <a:r>
              <a:rPr lang="sk-SK" err="1"/>
              <a:t>see</a:t>
            </a:r>
            <a:r>
              <a:rPr lang="sk-SK"/>
              <a:t>: </a:t>
            </a:r>
            <a:r>
              <a:rPr lang="sk-SK" u="sng">
                <a:hlinkClick r:id="rId2"/>
              </a:rPr>
              <a:t>https://jsperf.com/let-vs-var-loop</a:t>
            </a:r>
            <a:r>
              <a:rPr lang="sk-SK" u="sng"/>
              <a:t>, </a:t>
            </a:r>
            <a:r>
              <a:rPr lang="sk-SK" u="sng" err="1"/>
              <a:t>co</a:t>
            </a:r>
            <a:r>
              <a:rPr lang="sk-SK" u="sng"/>
              <a:t> </a:t>
            </a:r>
            <a:r>
              <a:rPr lang="sk-SK" u="sng" err="1"/>
              <a:t>uz</a:t>
            </a:r>
            <a:r>
              <a:rPr lang="sk-SK" u="sng"/>
              <a:t> zase </a:t>
            </a:r>
            <a:r>
              <a:rPr lang="sk-SK" u="sng" err="1"/>
              <a:t>tiez</a:t>
            </a:r>
            <a:r>
              <a:rPr lang="sk-SK" u="sng"/>
              <a:t> nie je pravda ;-) vitajte v JS svete</a:t>
            </a:r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71783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ES </a:t>
            </a:r>
            <a:r>
              <a:rPr lang="mr-IN"/>
              <a:t>–</a:t>
            </a:r>
            <a:r>
              <a:rPr lang="en-US"/>
              <a:t> “Variable” Declarations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sk-SK"/>
              <a:t>let, </a:t>
            </a:r>
            <a:r>
              <a:rPr lang="sk-SK" err="1"/>
              <a:t>const</a:t>
            </a:r>
            <a:r>
              <a:rPr lang="sk-SK"/>
              <a:t> and var</a:t>
            </a:r>
          </a:p>
          <a:p>
            <a:r>
              <a:rPr lang="sk-SK" err="1"/>
              <a:t>Scope</a:t>
            </a:r>
            <a:endParaRPr lang="sk-SK"/>
          </a:p>
          <a:p>
            <a:r>
              <a:rPr lang="sk-SK" err="1"/>
              <a:t>Hoisting</a:t>
            </a:r>
            <a:endParaRPr lang="sk-SK"/>
          </a:p>
          <a:p>
            <a:endParaRPr lang="sk-SK"/>
          </a:p>
          <a:p>
            <a:r>
              <a:rPr lang="sk-SK" i="1" err="1"/>
              <a:t>Mutability</a:t>
            </a:r>
            <a:endParaRPr lang="sk-SK" i="1"/>
          </a:p>
          <a:p>
            <a:pPr lvl="1"/>
            <a:r>
              <a:rPr lang="sk-SK"/>
              <a:t>let, var</a:t>
            </a:r>
          </a:p>
          <a:p>
            <a:pPr lvl="1"/>
            <a:r>
              <a:rPr lang="sk-SK" err="1"/>
              <a:t>const</a:t>
            </a:r>
            <a:endParaRPr lang="sk-SK"/>
          </a:p>
          <a:p>
            <a:r>
              <a:rPr lang="sk-SK" err="1"/>
              <a:t>Scope</a:t>
            </a:r>
            <a:r>
              <a:rPr lang="sk-SK"/>
              <a:t> (</a:t>
            </a:r>
            <a:r>
              <a:rPr lang="sk-SK" err="1"/>
              <a:t>Lexical</a:t>
            </a:r>
            <a:r>
              <a:rPr lang="sk-SK"/>
              <a:t> </a:t>
            </a:r>
            <a:r>
              <a:rPr lang="sk-SK" err="1"/>
              <a:t>Environment</a:t>
            </a:r>
            <a:r>
              <a:rPr lang="sk-SK"/>
              <a:t>)</a:t>
            </a:r>
          </a:p>
          <a:p>
            <a:pPr lvl="1"/>
            <a:r>
              <a:rPr lang="sk-SK"/>
              <a:t>let, </a:t>
            </a:r>
            <a:r>
              <a:rPr lang="sk-SK" err="1"/>
              <a:t>const</a:t>
            </a:r>
            <a:r>
              <a:rPr lang="sk-SK"/>
              <a:t> – </a:t>
            </a:r>
            <a:r>
              <a:rPr lang="sk-SK" err="1"/>
              <a:t>block</a:t>
            </a:r>
            <a:r>
              <a:rPr lang="sk-SK"/>
              <a:t> or </a:t>
            </a:r>
            <a:r>
              <a:rPr lang="sk-SK" err="1"/>
              <a:t>global</a:t>
            </a:r>
            <a:r>
              <a:rPr lang="sk-SK"/>
              <a:t> </a:t>
            </a:r>
          </a:p>
          <a:p>
            <a:pPr lvl="1"/>
            <a:r>
              <a:rPr lang="sk-SK"/>
              <a:t>var  - </a:t>
            </a:r>
            <a:r>
              <a:rPr lang="sk-SK" err="1"/>
              <a:t>function</a:t>
            </a:r>
            <a:r>
              <a:rPr lang="sk-SK"/>
              <a:t> or </a:t>
            </a:r>
            <a:r>
              <a:rPr lang="sk-SK" err="1"/>
              <a:t>global</a:t>
            </a:r>
            <a:endParaRPr lang="sk-SK"/>
          </a:p>
          <a:p>
            <a:pPr lvl="1"/>
            <a:endParaRPr lang="sk-SK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66624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ES </a:t>
            </a:r>
            <a:r>
              <a:rPr lang="mr-IN"/>
              <a:t>–</a:t>
            </a:r>
            <a:r>
              <a:rPr lang="en-US"/>
              <a:t> Data Types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Ref Guide (7 ES Types)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JavaScript is a </a:t>
            </a:r>
            <a:r>
              <a:rPr lang="en-US" b="1"/>
              <a:t>loosely typed </a:t>
            </a:r>
            <a:r>
              <a:rPr lang="en-US"/>
              <a:t>or a dynamic language. Variables in JavaScript are </a:t>
            </a:r>
            <a:r>
              <a:rPr lang="en-US" b="1"/>
              <a:t>not directly associated with any particular value type</a:t>
            </a:r>
            <a:r>
              <a:rPr lang="en-US"/>
              <a:t>, and any variable can be assigned (and re-assigned) values of all types</a:t>
            </a:r>
          </a:p>
          <a:p>
            <a:r>
              <a:rPr lang="en-US" err="1"/>
              <a:t>ECMAScript</a:t>
            </a:r>
            <a:r>
              <a:rPr lang="en-US"/>
              <a:t> standard defines seven data types</a:t>
            </a:r>
          </a:p>
          <a:p>
            <a:r>
              <a:rPr lang="en-US"/>
              <a:t>Six data types that are primitives: </a:t>
            </a:r>
            <a:r>
              <a:rPr lang="en-US" b="1"/>
              <a:t>Boolean, Null, Undefined, Number, String, Symbol </a:t>
            </a:r>
            <a:r>
              <a:rPr lang="en-US"/>
              <a:t>and </a:t>
            </a:r>
            <a:r>
              <a:rPr lang="en-US" b="1"/>
              <a:t>Object</a:t>
            </a:r>
          </a:p>
          <a:p>
            <a:r>
              <a:rPr lang="en-US"/>
              <a:t>primitive types are immutable</a:t>
            </a:r>
          </a:p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err="1"/>
              <a:t>Prax (čo sa musíme naučiť)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/>
              <a:t>Ako zapisujeme </a:t>
            </a:r>
            <a:r>
              <a:rPr lang="en-US"/>
              <a:t>jednotlive datove typy (number literals, string literals, …)</a:t>
            </a:r>
          </a:p>
          <a:p>
            <a:r>
              <a:rPr lang="en-US" b="1" err="1"/>
              <a:t>Ako</a:t>
            </a:r>
            <a:r>
              <a:rPr lang="en-US" b="1"/>
              <a:t> </a:t>
            </a:r>
            <a:r>
              <a:rPr lang="en-US" b="1" err="1"/>
              <a:t>sa</a:t>
            </a:r>
            <a:r>
              <a:rPr lang="en-US" b="1"/>
              <a:t> </a:t>
            </a:r>
            <a:r>
              <a:rPr lang="en-US" b="1" err="1"/>
              <a:t>pracuje</a:t>
            </a:r>
            <a:r>
              <a:rPr lang="en-US" b="1"/>
              <a:t> </a:t>
            </a:r>
            <a:r>
              <a:rPr lang="en-US"/>
              <a:t>z </a:t>
            </a:r>
            <a:r>
              <a:rPr lang="en-US" err="1"/>
              <a:t>jednotlivými</a:t>
            </a:r>
            <a:r>
              <a:rPr lang="en-US"/>
              <a:t> </a:t>
            </a:r>
            <a:r>
              <a:rPr lang="en-US" err="1"/>
              <a:t>typmi</a:t>
            </a:r>
            <a:r>
              <a:rPr lang="en-US"/>
              <a:t> a </a:t>
            </a:r>
            <a:r>
              <a:rPr lang="en-US" err="1"/>
              <a:t>čo</a:t>
            </a:r>
            <a:r>
              <a:rPr lang="en-US"/>
              <a:t> s </a:t>
            </a:r>
            <a:r>
              <a:rPr lang="en-US" err="1"/>
              <a:t>nimi</a:t>
            </a:r>
            <a:r>
              <a:rPr lang="en-US"/>
              <a:t> </a:t>
            </a:r>
            <a:r>
              <a:rPr lang="en-US" err="1"/>
              <a:t>môžeme</a:t>
            </a:r>
            <a:r>
              <a:rPr lang="en-US"/>
              <a:t> </a:t>
            </a:r>
            <a:r>
              <a:rPr lang="en-US" err="1"/>
              <a:t>robiť</a:t>
            </a:r>
            <a:r>
              <a:rPr lang="en-US"/>
              <a:t> (API)</a:t>
            </a:r>
            <a:endParaRPr lang="en-US" b="1"/>
          </a:p>
          <a:p>
            <a:r>
              <a:rPr lang="en-US" b="1" err="1"/>
              <a:t>Ako</a:t>
            </a:r>
            <a:r>
              <a:rPr lang="en-US" b="1"/>
              <a:t> zisťujeme </a:t>
            </a:r>
            <a:r>
              <a:rPr lang="en-US"/>
              <a:t>akého typu je daná premenná, parameter</a:t>
            </a:r>
          </a:p>
          <a:p>
            <a:r>
              <a:rPr lang="en-US" b="1"/>
              <a:t>Konverzie</a:t>
            </a:r>
            <a:r>
              <a:rPr lang="en-US"/>
              <a:t>, coercion</a:t>
            </a:r>
          </a:p>
          <a:p>
            <a:r>
              <a:rPr lang="en-US" b="1"/>
              <a:t>Equality</a:t>
            </a:r>
          </a:p>
          <a:p>
            <a:r>
              <a:rPr lang="en-US"/>
              <a:t>...</a:t>
            </a:r>
          </a:p>
          <a:p>
            <a:r>
              <a:rPr lang="en-US"/>
              <a:t>…</a:t>
            </a:r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57200" y="6146451"/>
            <a:ext cx="396540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>
                <a:hlinkClick r:id="rId2"/>
              </a:rPr>
              <a:t>https://developer.mozilla.org/en-US/docs/Web/JavaScript/Data_structures</a:t>
            </a:r>
            <a:endParaRPr lang="en-US" sz="1000"/>
          </a:p>
          <a:p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053328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8318</TotalTime>
  <Words>3218</Words>
  <Application>Microsoft Macintosh PowerPoint</Application>
  <PresentationFormat>On-screen Show (4:3)</PresentationFormat>
  <Paragraphs>804</Paragraphs>
  <Slides>71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71</vt:i4>
      </vt:variant>
    </vt:vector>
  </HeadingPairs>
  <TitlesOfParts>
    <vt:vector size="78" baseType="lpstr">
      <vt:lpstr>Arial</vt:lpstr>
      <vt:lpstr>Calibri</vt:lpstr>
      <vt:lpstr>Calibri Light</vt:lpstr>
      <vt:lpstr>Cambria</vt:lpstr>
      <vt:lpstr>Courier New</vt:lpstr>
      <vt:lpstr>Office Theme</vt:lpstr>
      <vt:lpstr>1_Office Theme</vt:lpstr>
      <vt:lpstr>JavaScript – language VAVJS 2019</vt:lpstr>
      <vt:lpstr>JavaScript Language</vt:lpstr>
      <vt:lpstr>JavaScript, ECMAScript</vt:lpstr>
      <vt:lpstr>ES – Building Blocks</vt:lpstr>
      <vt:lpstr>ES – Building Blocks</vt:lpstr>
      <vt:lpstr>Source Code, Scripts (and Modules)</vt:lpstr>
      <vt:lpstr>sample</vt:lpstr>
      <vt:lpstr>ES – “Variable” Declarations</vt:lpstr>
      <vt:lpstr>ES – Data Types</vt:lpstr>
      <vt:lpstr>ES – Data Types</vt:lpstr>
      <vt:lpstr>Primitives</vt:lpstr>
      <vt:lpstr>samples</vt:lpstr>
      <vt:lpstr>typeof operator</vt:lpstr>
      <vt:lpstr>Samples</vt:lpstr>
      <vt:lpstr>strings</vt:lpstr>
      <vt:lpstr>String API</vt:lpstr>
      <vt:lpstr>String API – codepoints vs. chars</vt:lpstr>
      <vt:lpstr>Conversions</vt:lpstr>
      <vt:lpstr>number</vt:lpstr>
      <vt:lpstr>Number API</vt:lpstr>
      <vt:lpstr>booleans</vt:lpstr>
      <vt:lpstr>Dates</vt:lpstr>
      <vt:lpstr>RegExp</vt:lpstr>
      <vt:lpstr>Array</vt:lpstr>
      <vt:lpstr>Array API</vt:lpstr>
      <vt:lpstr>Set</vt:lpstr>
      <vt:lpstr>Map</vt:lpstr>
      <vt:lpstr>Map vs Object[]</vt:lpstr>
      <vt:lpstr>Other Data Structures</vt:lpstr>
      <vt:lpstr>Binary data</vt:lpstr>
      <vt:lpstr>Binary data</vt:lpstr>
      <vt:lpstr>Coercion Samples</vt:lpstr>
      <vt:lpstr>Coercion</vt:lpstr>
      <vt:lpstr>Coercion</vt:lpstr>
      <vt:lpstr>Coercion – what is it </vt:lpstr>
      <vt:lpstr>ToString</vt:lpstr>
      <vt:lpstr>ToNumber</vt:lpstr>
      <vt:lpstr>ToBoolean</vt:lpstr>
      <vt:lpstr>Coercion of Objects</vt:lpstr>
      <vt:lpstr>To Primitive kedy a ako sa volá</vt:lpstr>
      <vt:lpstr>To Primitive ako funguje</vt:lpstr>
      <vt:lpstr>valueOf, toString</vt:lpstr>
      <vt:lpstr>valueOf, toString</vt:lpstr>
      <vt:lpstr>Coercion</vt:lpstr>
      <vt:lpstr>Coercion – what is it ? (RECAP)</vt:lpstr>
      <vt:lpstr>Coercion – how it works</vt:lpstr>
      <vt:lpstr>Examples</vt:lpstr>
      <vt:lpstr>Coercion</vt:lpstr>
      <vt:lpstr>Useful coercion</vt:lpstr>
      <vt:lpstr>Useful coercion</vt:lpstr>
      <vt:lpstr>Useful coercion</vt:lpstr>
      <vt:lpstr>Coercion and ES Evolution</vt:lpstr>
      <vt:lpstr>equality</vt:lpstr>
      <vt:lpstr>equality</vt:lpstr>
      <vt:lpstr>equality</vt:lpstr>
      <vt:lpstr>equality</vt:lpstr>
      <vt:lpstr>ES Versions and Language Evolution</vt:lpstr>
      <vt:lpstr>ES Versions and Language Evolution</vt:lpstr>
      <vt:lpstr>ES Versions and Language Evolution</vt:lpstr>
      <vt:lpstr>ES Versions and Language Evolution</vt:lpstr>
      <vt:lpstr>ES Versions and Language Evolution</vt:lpstr>
      <vt:lpstr>ES Versions and Language Evolution</vt:lpstr>
      <vt:lpstr>ES Versions and Language Evolution</vt:lpstr>
      <vt:lpstr>ES Versions and Language Evolution</vt:lpstr>
      <vt:lpstr>_aux</vt:lpstr>
      <vt:lpstr>Other Related Languages</vt:lpstr>
      <vt:lpstr>PowerPoint Presentation</vt:lpstr>
      <vt:lpstr>JavaScript, ECMAScript - versions</vt:lpstr>
      <vt:lpstr>Features by versions and runtimes</vt:lpstr>
      <vt:lpstr>ES – Data Types</vt:lpstr>
      <vt:lpstr>Variable declarations in wild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– language</dc:title>
  <dc:creator>Martin Marko</dc:creator>
  <cp:lastModifiedBy>Marcus</cp:lastModifiedBy>
  <cp:revision>1320</cp:revision>
  <dcterms:created xsi:type="dcterms:W3CDTF">2018-05-14T13:26:12Z</dcterms:created>
  <dcterms:modified xsi:type="dcterms:W3CDTF">2019-09-29T17:21:50Z</dcterms:modified>
</cp:coreProperties>
</file>

<file path=docProps/thumbnail.jpeg>
</file>